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modernComment_100_0.xml" ContentType="application/vnd.ms-powerpoint.comments+xml"/>
  <Override PartName="/ppt/comments/modernComment_11C_2845BABA.xml" ContentType="application/vnd.ms-powerpoint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79" r:id="rId3"/>
    <p:sldId id="257" r:id="rId4"/>
    <p:sldId id="258" r:id="rId5"/>
    <p:sldId id="278" r:id="rId6"/>
    <p:sldId id="280" r:id="rId7"/>
    <p:sldId id="284" r:id="rId8"/>
    <p:sldId id="285" r:id="rId9"/>
    <p:sldId id="277" r:id="rId10"/>
    <p:sldId id="281" r:id="rId11"/>
    <p:sldId id="292" r:id="rId12"/>
    <p:sldId id="288" r:id="rId13"/>
    <p:sldId id="286" r:id="rId14"/>
    <p:sldId id="291" r:id="rId15"/>
    <p:sldId id="287" r:id="rId16"/>
    <p:sldId id="274" r:id="rId17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952576F-C9E9-F2B8-1424-E5C27C99CA35}" name="Ludger Remus" initials="LR" userId="Ludger Remus" providerId="None"/>
  <p188:author id="{84A543D0-4599-6456-5073-7EBE14C5B2A0}" name="Christian Goerings" initials="CG" userId="Christian Goerings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DCACA"/>
          </a:solidFill>
        </a:fill>
      </a:tcStyle>
    </a:wholeTbl>
    <a:band2H>
      <a:tcTxStyle/>
      <a:tcStyle>
        <a:tcBdr/>
        <a:fill>
          <a:solidFill>
            <a:srgbClr val="EF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E2CC"/>
          </a:solidFill>
        </a:fill>
      </a:tcStyle>
    </a:wholeTbl>
    <a:band2H>
      <a:tcTxStyle/>
      <a:tcStyle>
        <a:tcBdr/>
        <a:fill>
          <a:solidFill>
            <a:srgbClr val="EBF1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CD1"/>
          </a:solidFill>
        </a:fill>
      </a:tcStyle>
    </a:wholeTbl>
    <a:band2H>
      <a:tcTxStyle/>
      <a:tcStyle>
        <a:tcBdr/>
        <a:fill>
          <a:solidFill>
            <a:srgbClr val="E6E7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138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if Michelchen" userId="72b9da7b-1fac-4161-baad-ccc9bd37a111" providerId="ADAL" clId="{34954FCA-224B-403F-8E04-26BDFE60A088}"/>
    <pc:docChg chg="delSld">
      <pc:chgData name="Leif Michelchen" userId="72b9da7b-1fac-4161-baad-ccc9bd37a111" providerId="ADAL" clId="{34954FCA-224B-403F-8E04-26BDFE60A088}" dt="2021-11-29T11:10:20.989" v="0" actId="47"/>
      <pc:docMkLst>
        <pc:docMk/>
      </pc:docMkLst>
      <pc:sldChg chg="del">
        <pc:chgData name="Leif Michelchen" userId="72b9da7b-1fac-4161-baad-ccc9bd37a111" providerId="ADAL" clId="{34954FCA-224B-403F-8E04-26BDFE60A088}" dt="2021-11-29T11:10:20.989" v="0" actId="47"/>
        <pc:sldMkLst>
          <pc:docMk/>
          <pc:sldMk cId="280823422" sldId="290"/>
        </pc:sldMkLst>
      </pc:sldChg>
    </pc:docChg>
  </pc:docChgLst>
</pc:chgInfo>
</file>

<file path=ppt/comments/modernComment_11C_2845BAB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039651-E466-4176-9A9F-30BCD607CDBB}" authorId="{84A543D0-4599-6456-5073-7EBE14C5B2A0}" created="2021-11-25T16:05:12.807">
    <pc:sldMkLst xmlns:pc="http://schemas.microsoft.com/office/powerpoint/2013/main/command">
      <pc:docMk/>
      <pc:sldMk cId="675658426" sldId="284"/>
    </pc:sldMkLst>
    <p188:replyLst>
      <p188:reply id="{70ACA1F8-CCD1-4B58-9C10-70D8B1BA9DC6}" authorId="{5952576F-C9E9-F2B8-1424-E5C27C99CA35}" created="2021-11-26T09:21:23.064">
        <p188:txBody>
          <a:bodyPr/>
          <a:lstStyle/>
          <a:p>
            <a:r>
              <a:rPr lang="de-DE"/>
              <a:t>Mir gefällt Folie 7 besser, zwar sehr komplex, enthält aber das meiste. Wenn man es kommentiert, sollte es gehen...</a:t>
            </a:r>
          </a:p>
        </p188:txBody>
      </p188:reply>
    </p188:replyLst>
    <p188:txBody>
      <a:bodyPr/>
      <a:lstStyle/>
      <a:p>
        <a:r>
          <a:rPr lang="de-DE"/>
          <a:t>[@Ludger Remus]
Habe mal versucht noch andere Übersichten zu erstellen. Ist aber vielleicht auch etwas überladen. Alternativ Folie 8 als Vorrang und dann kann man auf die einzelnen Bereich in die Details gehen.</a:t>
        </a:r>
      </a:p>
    </p188:txBody>
  </p188:cm>
</p188:cmLst>
</file>

<file path=ppt/comments/modernComment_100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559BF2C-F34B-4939-A0AB-DACC2E3E0A66}" authorId="{5952576F-C9E9-F2B8-1424-E5C27C99CA35}" created="2021-11-26T09:43:50.621">
    <pc:sldMkLst xmlns:pc="http://schemas.microsoft.com/office/powerpoint/2013/main/command">
      <pc:docMk/>
      <pc:sldMk cId="0" sldId="256"/>
    </pc:sldMkLst>
    <p188:replyLst>
      <p188:reply id="{2F7B8894-C5DF-463E-8AD2-F74525220B0E}" authorId="{84A543D0-4599-6456-5073-7EBE14C5B2A0}" created="2021-11-26T13:04:17.847">
        <p188:txBody>
          <a:bodyPr/>
          <a:lstStyle/>
          <a:p>
            <a:r>
              <a:rPr lang="de-DE"/>
              <a:t>klingt gut</a:t>
            </a:r>
          </a:p>
        </p188:txBody>
      </p188:reply>
    </p188:replyLst>
    <p188:txBody>
      <a:bodyPr/>
      <a:lstStyle/>
      <a:p>
        <a:r>
          <a:rPr lang="de-DE"/>
          <a:t>Ich habe mir gedacht, dass man den Kurzfilm auf Folie 2 um 10.25 Uhr in Dauerschleife laufen lassen könnte, bevor wir dann um 10.30 starten. Wenn wir diese PP im Vortrag laufen lassen, wirkt es ein bisschen unangebunden.</a:t>
        </a:r>
      </a:p>
    </p188:txBody>
  </p188:cm>
</p188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818E40-A8B0-453D-BE33-64B6DF4D6C53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de-DE"/>
        </a:p>
      </dgm:t>
    </dgm:pt>
    <dgm:pt modelId="{2F9823BD-09A6-4232-8D10-9B7A2067A8F5}">
      <dgm:prSet phldrT="[Text]"/>
      <dgm:spPr/>
      <dgm:t>
        <a:bodyPr/>
        <a:lstStyle/>
        <a:p>
          <a:r>
            <a:rPr lang="de-DE"/>
            <a:t>5/6</a:t>
          </a:r>
        </a:p>
      </dgm:t>
    </dgm:pt>
    <dgm:pt modelId="{264BB4C7-69C9-4D83-B849-F3AC33E51684}" type="parTrans" cxnId="{364F66E8-2B9C-4621-930E-DE3911FF25C1}">
      <dgm:prSet/>
      <dgm:spPr/>
      <dgm:t>
        <a:bodyPr/>
        <a:lstStyle/>
        <a:p>
          <a:endParaRPr lang="de-DE"/>
        </a:p>
      </dgm:t>
    </dgm:pt>
    <dgm:pt modelId="{B4CA1EF9-8853-4A7A-AB7E-FC07BFA8448F}" type="sibTrans" cxnId="{364F66E8-2B9C-4621-930E-DE3911FF25C1}">
      <dgm:prSet/>
      <dgm:spPr/>
      <dgm:t>
        <a:bodyPr/>
        <a:lstStyle/>
        <a:p>
          <a:endParaRPr lang="de-DE"/>
        </a:p>
      </dgm:t>
    </dgm:pt>
    <dgm:pt modelId="{8C14E7B9-96F8-449D-A7FC-92FFAA2B7F10}">
      <dgm:prSet phldrT="[Text]"/>
      <dgm:spPr/>
      <dgm:t>
        <a:bodyPr/>
        <a:lstStyle/>
        <a:p>
          <a:r>
            <a:rPr lang="de-DE"/>
            <a:t>Teilnahme aller </a:t>
          </a:r>
          <a:r>
            <a:rPr lang="de-DE" err="1"/>
            <a:t>SuS</a:t>
          </a:r>
          <a:r>
            <a:rPr lang="de-DE"/>
            <a:t> an Mathematikwettbewerben</a:t>
          </a:r>
        </a:p>
      </dgm:t>
    </dgm:pt>
    <dgm:pt modelId="{518EF64F-ADE7-4BD0-AD1E-483A90784715}" type="parTrans" cxnId="{D412D952-39A0-4639-89A8-D4A215B87683}">
      <dgm:prSet/>
      <dgm:spPr/>
      <dgm:t>
        <a:bodyPr/>
        <a:lstStyle/>
        <a:p>
          <a:endParaRPr lang="de-DE"/>
        </a:p>
      </dgm:t>
    </dgm:pt>
    <dgm:pt modelId="{65D983A4-DB10-4766-B600-71BCFA40D27F}" type="sibTrans" cxnId="{D412D952-39A0-4639-89A8-D4A215B87683}">
      <dgm:prSet/>
      <dgm:spPr/>
      <dgm:t>
        <a:bodyPr/>
        <a:lstStyle/>
        <a:p>
          <a:endParaRPr lang="de-DE"/>
        </a:p>
      </dgm:t>
    </dgm:pt>
    <dgm:pt modelId="{706FC0F4-1CAD-4E86-8EFA-09DE6F49FDEC}">
      <dgm:prSet phldrT="[Text]"/>
      <dgm:spPr/>
      <dgm:t>
        <a:bodyPr/>
        <a:lstStyle/>
        <a:p>
          <a:r>
            <a:rPr lang="de-DE"/>
            <a:t>7-10</a:t>
          </a:r>
        </a:p>
      </dgm:t>
    </dgm:pt>
    <dgm:pt modelId="{B849C039-D9FB-45B6-806A-DDA43C10F53F}" type="parTrans" cxnId="{6887C670-9868-4239-9F0D-0072D30C53B0}">
      <dgm:prSet/>
      <dgm:spPr/>
      <dgm:t>
        <a:bodyPr/>
        <a:lstStyle/>
        <a:p>
          <a:endParaRPr lang="de-DE"/>
        </a:p>
      </dgm:t>
    </dgm:pt>
    <dgm:pt modelId="{3E42F825-DEAE-4DF8-86F2-4BF7EE4340BB}" type="sibTrans" cxnId="{6887C670-9868-4239-9F0D-0072D30C53B0}">
      <dgm:prSet/>
      <dgm:spPr/>
      <dgm:t>
        <a:bodyPr/>
        <a:lstStyle/>
        <a:p>
          <a:endParaRPr lang="de-DE"/>
        </a:p>
      </dgm:t>
    </dgm:pt>
    <dgm:pt modelId="{D67B4AD1-2AFD-4AF1-9F65-D5B9825120CE}">
      <dgm:prSet phldrT="[Text]"/>
      <dgm:spPr/>
      <dgm:t>
        <a:bodyPr/>
        <a:lstStyle/>
        <a:p>
          <a:r>
            <a:rPr lang="de-DE"/>
            <a:t>erweitertes NW-Angebot im Geb. Ganztag: Lego-Mindstorms</a:t>
          </a:r>
        </a:p>
      </dgm:t>
    </dgm:pt>
    <dgm:pt modelId="{2511F96C-7FED-4D1A-A1FF-45B2149FCB00}" type="parTrans" cxnId="{9A4D20EE-5BC8-40B4-BC57-470C183442A1}">
      <dgm:prSet/>
      <dgm:spPr/>
      <dgm:t>
        <a:bodyPr/>
        <a:lstStyle/>
        <a:p>
          <a:endParaRPr lang="de-DE"/>
        </a:p>
      </dgm:t>
    </dgm:pt>
    <dgm:pt modelId="{1A69C635-1E89-409E-8A76-18E42251464F}" type="sibTrans" cxnId="{9A4D20EE-5BC8-40B4-BC57-470C183442A1}">
      <dgm:prSet/>
      <dgm:spPr/>
      <dgm:t>
        <a:bodyPr/>
        <a:lstStyle/>
        <a:p>
          <a:endParaRPr lang="de-DE"/>
        </a:p>
      </dgm:t>
    </dgm:pt>
    <dgm:pt modelId="{9CB4ED7B-C874-4BE1-ACCF-AC19A88A47DA}">
      <dgm:prSet phldrT="[Text]"/>
      <dgm:spPr/>
      <dgm:t>
        <a:bodyPr/>
        <a:lstStyle/>
        <a:p>
          <a:r>
            <a:rPr lang="de-DE"/>
            <a:t>Individuelle Förderung im AMG-FC (ggf. auch in 5/6)</a:t>
          </a:r>
        </a:p>
      </dgm:t>
    </dgm:pt>
    <dgm:pt modelId="{42E1B566-E6E0-4E9C-B3A6-366EAB3C1E0C}" type="parTrans" cxnId="{B51132F5-B3FC-4494-8703-27E764D9FF4A}">
      <dgm:prSet/>
      <dgm:spPr/>
      <dgm:t>
        <a:bodyPr/>
        <a:lstStyle/>
        <a:p>
          <a:endParaRPr lang="de-DE"/>
        </a:p>
      </dgm:t>
    </dgm:pt>
    <dgm:pt modelId="{F905DD41-C588-4535-BE75-2B71730A8356}" type="sibTrans" cxnId="{B51132F5-B3FC-4494-8703-27E764D9FF4A}">
      <dgm:prSet/>
      <dgm:spPr/>
      <dgm:t>
        <a:bodyPr/>
        <a:lstStyle/>
        <a:p>
          <a:endParaRPr lang="de-DE"/>
        </a:p>
      </dgm:t>
    </dgm:pt>
    <dgm:pt modelId="{50246216-2EFB-4530-8DDB-18F845A69625}">
      <dgm:prSet phldrT="[Text]"/>
      <dgm:spPr/>
      <dgm:t>
        <a:bodyPr/>
        <a:lstStyle/>
        <a:p>
          <a:r>
            <a:rPr lang="de-DE"/>
            <a:t>Oberstufe</a:t>
          </a:r>
        </a:p>
      </dgm:t>
    </dgm:pt>
    <dgm:pt modelId="{1EC2235D-2328-4B41-AAA6-A6025B9BBDFA}" type="parTrans" cxnId="{98184ED9-8BA5-468F-A8C6-E4F4541F19A3}">
      <dgm:prSet/>
      <dgm:spPr/>
      <dgm:t>
        <a:bodyPr/>
        <a:lstStyle/>
        <a:p>
          <a:endParaRPr lang="de-DE"/>
        </a:p>
      </dgm:t>
    </dgm:pt>
    <dgm:pt modelId="{68CDE3D9-FD80-45D3-A395-5D208F21A51B}" type="sibTrans" cxnId="{98184ED9-8BA5-468F-A8C6-E4F4541F19A3}">
      <dgm:prSet/>
      <dgm:spPr/>
      <dgm:t>
        <a:bodyPr/>
        <a:lstStyle/>
        <a:p>
          <a:endParaRPr lang="de-DE"/>
        </a:p>
      </dgm:t>
    </dgm:pt>
    <dgm:pt modelId="{C62152EA-81DC-4D1E-B693-D78C1E5600B6}">
      <dgm:prSet phldrT="[Text]"/>
      <dgm:spPr/>
      <dgm:t>
        <a:bodyPr/>
        <a:lstStyle/>
        <a:p>
          <a:r>
            <a:rPr lang="de-DE"/>
            <a:t>In der Regel Leistungskurse in ALLEN NW-Fächern</a:t>
          </a:r>
        </a:p>
      </dgm:t>
    </dgm:pt>
    <dgm:pt modelId="{4EC67984-BD0E-4A9F-8751-96290D91D31B}" type="parTrans" cxnId="{31111DA6-D703-4630-8383-37ADCAF61BBF}">
      <dgm:prSet/>
      <dgm:spPr/>
      <dgm:t>
        <a:bodyPr/>
        <a:lstStyle/>
        <a:p>
          <a:endParaRPr lang="de-DE"/>
        </a:p>
      </dgm:t>
    </dgm:pt>
    <dgm:pt modelId="{A2A85331-4259-4975-90D4-29933610A40D}" type="sibTrans" cxnId="{31111DA6-D703-4630-8383-37ADCAF61BBF}">
      <dgm:prSet/>
      <dgm:spPr/>
      <dgm:t>
        <a:bodyPr/>
        <a:lstStyle/>
        <a:p>
          <a:endParaRPr lang="de-DE"/>
        </a:p>
      </dgm:t>
    </dgm:pt>
    <dgm:pt modelId="{EF286373-E0B2-4A83-B580-D0EDD0F80EC1}">
      <dgm:prSet phldrT="[Text]"/>
      <dgm:spPr/>
      <dgm:t>
        <a:bodyPr/>
        <a:lstStyle/>
        <a:p>
          <a:r>
            <a:rPr lang="de-DE"/>
            <a:t>Möglichkeit zur Abfassung einer (experimentellen) NW-Facharbeit in der Q1</a:t>
          </a:r>
        </a:p>
      </dgm:t>
    </dgm:pt>
    <dgm:pt modelId="{80979547-35CE-42C4-A688-125489129A9F}" type="parTrans" cxnId="{6B3B9995-B5D0-4761-9179-21C37960C87C}">
      <dgm:prSet/>
      <dgm:spPr/>
      <dgm:t>
        <a:bodyPr/>
        <a:lstStyle/>
        <a:p>
          <a:endParaRPr lang="de-DE"/>
        </a:p>
      </dgm:t>
    </dgm:pt>
    <dgm:pt modelId="{A8B1DED6-1499-4605-89B1-F15DE127E60A}" type="sibTrans" cxnId="{6B3B9995-B5D0-4761-9179-21C37960C87C}">
      <dgm:prSet/>
      <dgm:spPr/>
      <dgm:t>
        <a:bodyPr/>
        <a:lstStyle/>
        <a:p>
          <a:endParaRPr lang="de-DE"/>
        </a:p>
      </dgm:t>
    </dgm:pt>
    <dgm:pt modelId="{66BE28C3-6207-414C-803E-1657AB85A984}">
      <dgm:prSet phldrT="[Text]"/>
      <dgm:spPr/>
      <dgm:t>
        <a:bodyPr/>
        <a:lstStyle/>
        <a:p>
          <a:r>
            <a:rPr lang="de-DE"/>
            <a:t>Informatik-Unterricht in der Stufe 6</a:t>
          </a:r>
        </a:p>
      </dgm:t>
    </dgm:pt>
    <dgm:pt modelId="{16458E60-93A7-43D0-889D-20FC6238C80D}" type="parTrans" cxnId="{EAD8371C-5E78-4574-9550-5B0A0F6ABC65}">
      <dgm:prSet/>
      <dgm:spPr/>
      <dgm:t>
        <a:bodyPr/>
        <a:lstStyle/>
        <a:p>
          <a:endParaRPr lang="de-DE"/>
        </a:p>
      </dgm:t>
    </dgm:pt>
    <dgm:pt modelId="{E3911988-8EE0-45A0-B9CD-D1AB8B79C789}" type="sibTrans" cxnId="{EAD8371C-5E78-4574-9550-5B0A0F6ABC65}">
      <dgm:prSet/>
      <dgm:spPr/>
      <dgm:t>
        <a:bodyPr/>
        <a:lstStyle/>
        <a:p>
          <a:endParaRPr lang="de-DE"/>
        </a:p>
      </dgm:t>
    </dgm:pt>
    <dgm:pt modelId="{3DA3CBCC-609C-45CE-9DA2-C73654CA2D0E}">
      <dgm:prSet phldrT="[Text]"/>
      <dgm:spPr/>
      <dgm:t>
        <a:bodyPr/>
        <a:lstStyle/>
        <a:p>
          <a:r>
            <a:rPr lang="de-DE"/>
            <a:t>zwei naturwissenschaftliche Fächer bereits in Stufe 5</a:t>
          </a:r>
        </a:p>
      </dgm:t>
    </dgm:pt>
    <dgm:pt modelId="{7BE668B0-6B84-490E-B4C5-280CE14D5959}" type="parTrans" cxnId="{5EBC3642-2AAF-4E90-854A-35BD16F8A996}">
      <dgm:prSet/>
      <dgm:spPr/>
      <dgm:t>
        <a:bodyPr/>
        <a:lstStyle/>
        <a:p>
          <a:endParaRPr lang="de-DE"/>
        </a:p>
      </dgm:t>
    </dgm:pt>
    <dgm:pt modelId="{30647C11-DE92-4BC1-BF06-688CA2ED5720}" type="sibTrans" cxnId="{5EBC3642-2AAF-4E90-854A-35BD16F8A996}">
      <dgm:prSet/>
      <dgm:spPr/>
      <dgm:t>
        <a:bodyPr/>
        <a:lstStyle/>
        <a:p>
          <a:endParaRPr lang="de-DE"/>
        </a:p>
      </dgm:t>
    </dgm:pt>
    <dgm:pt modelId="{51C7FEFE-B77E-492E-BC4D-57AE3454D3EE}">
      <dgm:prSet phldrT="[Text]"/>
      <dgm:spPr/>
      <dgm:t>
        <a:bodyPr/>
        <a:lstStyle/>
        <a:p>
          <a:r>
            <a:rPr lang="de-DE"/>
            <a:t>WP II (8/9): </a:t>
          </a:r>
          <a:r>
            <a:rPr lang="de-DE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rPr>
            <a:t>Informatik-Politik, Biologie-Sport und Chemie-Naturwissenschaften </a:t>
          </a:r>
          <a:endParaRPr lang="de-DE"/>
        </a:p>
      </dgm:t>
    </dgm:pt>
    <dgm:pt modelId="{5D7AF630-0D5B-4DA1-BF40-AA4D14495CD6}" type="parTrans" cxnId="{C50F9D7A-1B67-498C-9ED9-296E4F9E4C42}">
      <dgm:prSet/>
      <dgm:spPr/>
      <dgm:t>
        <a:bodyPr/>
        <a:lstStyle/>
        <a:p>
          <a:endParaRPr lang="de-DE"/>
        </a:p>
      </dgm:t>
    </dgm:pt>
    <dgm:pt modelId="{36032424-8597-4054-B1E8-618166219578}" type="sibTrans" cxnId="{C50F9D7A-1B67-498C-9ED9-296E4F9E4C42}">
      <dgm:prSet/>
      <dgm:spPr/>
      <dgm:t>
        <a:bodyPr/>
        <a:lstStyle/>
        <a:p>
          <a:endParaRPr lang="de-DE"/>
        </a:p>
      </dgm:t>
    </dgm:pt>
    <dgm:pt modelId="{7071C9D4-2D56-41B4-A358-FEBF4CAF8770}">
      <dgm:prSet phldrT="[Text]"/>
      <dgm:spPr/>
      <dgm:t>
        <a:bodyPr/>
        <a:lstStyle/>
        <a:p>
          <a:r>
            <a:rPr lang="de-DE"/>
            <a:t>zahlreiche NW-Angebote im Geb. Ganztag: Naturforscher AG, Garten AG, </a:t>
          </a:r>
          <a:r>
            <a:rPr lang="de-DE" err="1"/>
            <a:t>usw</a:t>
          </a:r>
          <a:r>
            <a:rPr lang="de-DE"/>
            <a:t>…</a:t>
          </a:r>
        </a:p>
      </dgm:t>
    </dgm:pt>
    <dgm:pt modelId="{0D115516-5F34-47A3-A2D9-FB10C2864518}" type="parTrans" cxnId="{05B6FF13-4DD9-4660-985A-B07361637CA9}">
      <dgm:prSet/>
      <dgm:spPr/>
      <dgm:t>
        <a:bodyPr/>
        <a:lstStyle/>
        <a:p>
          <a:endParaRPr lang="de-DE"/>
        </a:p>
      </dgm:t>
    </dgm:pt>
    <dgm:pt modelId="{E0F55D82-06DE-45F2-82E3-E4685024F6EF}" type="sibTrans" cxnId="{05B6FF13-4DD9-4660-985A-B07361637CA9}">
      <dgm:prSet/>
      <dgm:spPr/>
      <dgm:t>
        <a:bodyPr/>
        <a:lstStyle/>
        <a:p>
          <a:endParaRPr lang="de-DE"/>
        </a:p>
      </dgm:t>
    </dgm:pt>
    <dgm:pt modelId="{2001248C-5E76-40AC-9346-A5BB76CAEDD2}">
      <dgm:prSet phldrT="[Text]"/>
      <dgm:spPr/>
      <dgm:t>
        <a:bodyPr/>
        <a:lstStyle/>
        <a:p>
          <a:r>
            <a:rPr lang="de-DE"/>
            <a:t>Grundkurse in ALLEN NW-Fächern</a:t>
          </a:r>
        </a:p>
      </dgm:t>
    </dgm:pt>
    <dgm:pt modelId="{E385C193-0F75-4A61-88EC-6E9DDE289E8E}" type="parTrans" cxnId="{A56A8253-762F-4180-902E-77207E3B21FB}">
      <dgm:prSet/>
      <dgm:spPr/>
      <dgm:t>
        <a:bodyPr/>
        <a:lstStyle/>
        <a:p>
          <a:endParaRPr lang="de-DE"/>
        </a:p>
      </dgm:t>
    </dgm:pt>
    <dgm:pt modelId="{405A07AE-B3D7-4AF5-93A2-4E7601946A8E}" type="sibTrans" cxnId="{A56A8253-762F-4180-902E-77207E3B21FB}">
      <dgm:prSet/>
      <dgm:spPr/>
      <dgm:t>
        <a:bodyPr/>
        <a:lstStyle/>
        <a:p>
          <a:endParaRPr lang="de-DE"/>
        </a:p>
      </dgm:t>
    </dgm:pt>
    <dgm:pt modelId="{96E969A6-53F9-4D9B-AFD7-416B11D4701B}">
      <dgm:prSet phldrT="[Text]"/>
      <dgm:spPr/>
      <dgm:t>
        <a:bodyPr/>
        <a:lstStyle/>
        <a:p>
          <a:r>
            <a:rPr lang="de-DE"/>
            <a:t>Teilnahme an diversen naturwissenschaftlichen Wettbewerben: First Lego League; Junior Science, Olympiaden usw.</a:t>
          </a:r>
        </a:p>
      </dgm:t>
    </dgm:pt>
    <dgm:pt modelId="{C309FE1B-DD21-4DFA-8ECB-E3657A4A7916}" type="parTrans" cxnId="{82CBD071-E67F-4524-A537-5A2C06FEC2BA}">
      <dgm:prSet/>
      <dgm:spPr/>
      <dgm:t>
        <a:bodyPr/>
        <a:lstStyle/>
        <a:p>
          <a:endParaRPr lang="de-DE"/>
        </a:p>
      </dgm:t>
    </dgm:pt>
    <dgm:pt modelId="{083B33CB-1F48-41F8-AC0D-63B36D2216DA}" type="sibTrans" cxnId="{82CBD071-E67F-4524-A537-5A2C06FEC2BA}">
      <dgm:prSet/>
      <dgm:spPr/>
      <dgm:t>
        <a:bodyPr/>
        <a:lstStyle/>
        <a:p>
          <a:endParaRPr lang="de-DE"/>
        </a:p>
      </dgm:t>
    </dgm:pt>
    <dgm:pt modelId="{988BE84A-1FD2-494B-B601-8EBE51C7AF57}">
      <dgm:prSet phldrT="[Text]"/>
      <dgm:spPr/>
      <dgm:t>
        <a:bodyPr/>
        <a:lstStyle/>
        <a:p>
          <a:r>
            <a:rPr lang="de-DE"/>
            <a:t>Naturwissenschaftliches Studium im Rahmen der Hochbegabten Förderung an der Uni Köln</a:t>
          </a:r>
        </a:p>
      </dgm:t>
    </dgm:pt>
    <dgm:pt modelId="{FAF331AB-8FCF-45A9-B542-07BA6517E5DF}" type="parTrans" cxnId="{B2B42E8A-2796-48C4-9A81-9743AE8F3E9B}">
      <dgm:prSet/>
      <dgm:spPr/>
      <dgm:t>
        <a:bodyPr/>
        <a:lstStyle/>
        <a:p>
          <a:endParaRPr lang="de-DE"/>
        </a:p>
      </dgm:t>
    </dgm:pt>
    <dgm:pt modelId="{D7D2FA12-0223-4899-BD9F-9EC56B8A91BA}" type="sibTrans" cxnId="{B2B42E8A-2796-48C4-9A81-9743AE8F3E9B}">
      <dgm:prSet/>
      <dgm:spPr/>
      <dgm:t>
        <a:bodyPr/>
        <a:lstStyle/>
        <a:p>
          <a:endParaRPr lang="de-DE"/>
        </a:p>
      </dgm:t>
    </dgm:pt>
    <dgm:pt modelId="{5549830F-9C44-4217-897B-D5091B503528}">
      <dgm:prSet phldrT="[Text]"/>
      <dgm:spPr/>
      <dgm:t>
        <a:bodyPr/>
        <a:lstStyle/>
        <a:p>
          <a:r>
            <a:rPr lang="de-DE"/>
            <a:t>Besuch zahlreicher naturwissenschaftlicher Exkursionen</a:t>
          </a:r>
        </a:p>
      </dgm:t>
    </dgm:pt>
    <dgm:pt modelId="{8B4CEBA0-543B-423F-A244-E4FEA44736B7}" type="parTrans" cxnId="{F89C92C0-DC86-4FFF-A9FA-8345B4E61C19}">
      <dgm:prSet/>
      <dgm:spPr/>
      <dgm:t>
        <a:bodyPr/>
        <a:lstStyle/>
        <a:p>
          <a:endParaRPr lang="de-DE"/>
        </a:p>
      </dgm:t>
    </dgm:pt>
    <dgm:pt modelId="{CC5508F5-A473-466F-9F55-2B05E46003B7}" type="sibTrans" cxnId="{F89C92C0-DC86-4FFF-A9FA-8345B4E61C19}">
      <dgm:prSet/>
      <dgm:spPr/>
      <dgm:t>
        <a:bodyPr/>
        <a:lstStyle/>
        <a:p>
          <a:endParaRPr lang="de-DE"/>
        </a:p>
      </dgm:t>
    </dgm:pt>
    <dgm:pt modelId="{7F9815F0-6D72-4CD6-B030-8A3ECA2AC0BD}">
      <dgm:prSet phldrT="[Text]"/>
      <dgm:spPr/>
      <dgm:t>
        <a:bodyPr/>
        <a:lstStyle/>
        <a:p>
          <a:r>
            <a:rPr lang="de-DE"/>
            <a:t>Projektkurs </a:t>
          </a:r>
          <a:r>
            <a:rPr lang="de-DE" err="1"/>
            <a:t>KuNawi</a:t>
          </a:r>
          <a:r>
            <a:rPr lang="de-DE"/>
            <a:t> (Kunst-Naturwissenschaften)</a:t>
          </a:r>
        </a:p>
      </dgm:t>
    </dgm:pt>
    <dgm:pt modelId="{46F2FE51-3E6A-482E-9DA6-0A6A1C546ED1}" type="parTrans" cxnId="{423B412F-16A5-42FC-AC74-0FFB1CD54FF5}">
      <dgm:prSet/>
      <dgm:spPr/>
      <dgm:t>
        <a:bodyPr/>
        <a:lstStyle/>
        <a:p>
          <a:endParaRPr lang="de-DE"/>
        </a:p>
      </dgm:t>
    </dgm:pt>
    <dgm:pt modelId="{E7ADD669-7020-4C96-A9DA-2880B9398376}" type="sibTrans" cxnId="{423B412F-16A5-42FC-AC74-0FFB1CD54FF5}">
      <dgm:prSet/>
      <dgm:spPr/>
      <dgm:t>
        <a:bodyPr/>
        <a:lstStyle/>
        <a:p>
          <a:endParaRPr lang="de-DE"/>
        </a:p>
      </dgm:t>
    </dgm:pt>
    <dgm:pt modelId="{ECDDA49C-CF69-4E60-A3A1-7405917A45CD}" type="pres">
      <dgm:prSet presAssocID="{D7818E40-A8B0-453D-BE33-64B6DF4D6C53}" presName="linearFlow" presStyleCnt="0">
        <dgm:presLayoutVars>
          <dgm:dir/>
          <dgm:animLvl val="lvl"/>
          <dgm:resizeHandles val="exact"/>
        </dgm:presLayoutVars>
      </dgm:prSet>
      <dgm:spPr/>
    </dgm:pt>
    <dgm:pt modelId="{78928DA6-6DE4-445E-9FE3-7CFCE6D4DF24}" type="pres">
      <dgm:prSet presAssocID="{2F9823BD-09A6-4232-8D10-9B7A2067A8F5}" presName="composite" presStyleCnt="0"/>
      <dgm:spPr/>
    </dgm:pt>
    <dgm:pt modelId="{26816D84-9571-4BF9-A34A-83798B304524}" type="pres">
      <dgm:prSet presAssocID="{2F9823BD-09A6-4232-8D10-9B7A2067A8F5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9A44384D-7340-42FA-80E4-9FC79BA265DA}" type="pres">
      <dgm:prSet presAssocID="{2F9823BD-09A6-4232-8D10-9B7A2067A8F5}" presName="descendantText" presStyleLbl="alignAcc1" presStyleIdx="0" presStyleCnt="3">
        <dgm:presLayoutVars>
          <dgm:bulletEnabled val="1"/>
        </dgm:presLayoutVars>
      </dgm:prSet>
      <dgm:spPr/>
    </dgm:pt>
    <dgm:pt modelId="{B711770E-8EAD-40DF-A4DA-C8FE19701F5B}" type="pres">
      <dgm:prSet presAssocID="{B4CA1EF9-8853-4A7A-AB7E-FC07BFA8448F}" presName="sp" presStyleCnt="0"/>
      <dgm:spPr/>
    </dgm:pt>
    <dgm:pt modelId="{74F4D78B-F23A-484C-A3FD-990BB359F92F}" type="pres">
      <dgm:prSet presAssocID="{706FC0F4-1CAD-4E86-8EFA-09DE6F49FDEC}" presName="composite" presStyleCnt="0"/>
      <dgm:spPr/>
    </dgm:pt>
    <dgm:pt modelId="{6A2E4D44-BC06-40D5-83BF-8412E7AC7DE8}" type="pres">
      <dgm:prSet presAssocID="{706FC0F4-1CAD-4E86-8EFA-09DE6F49FDEC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1C3D37DF-97A2-4A3D-9843-8AF072821611}" type="pres">
      <dgm:prSet presAssocID="{706FC0F4-1CAD-4E86-8EFA-09DE6F49FDEC}" presName="descendantText" presStyleLbl="alignAcc1" presStyleIdx="1" presStyleCnt="3">
        <dgm:presLayoutVars>
          <dgm:bulletEnabled val="1"/>
        </dgm:presLayoutVars>
      </dgm:prSet>
      <dgm:spPr/>
    </dgm:pt>
    <dgm:pt modelId="{174CA287-C6F6-44A2-8DB6-EBD265B7B222}" type="pres">
      <dgm:prSet presAssocID="{3E42F825-DEAE-4DF8-86F2-4BF7EE4340BB}" presName="sp" presStyleCnt="0"/>
      <dgm:spPr/>
    </dgm:pt>
    <dgm:pt modelId="{284DEE26-C62D-40F4-99D2-01330DED8364}" type="pres">
      <dgm:prSet presAssocID="{50246216-2EFB-4530-8DDB-18F845A69625}" presName="composite" presStyleCnt="0"/>
      <dgm:spPr/>
    </dgm:pt>
    <dgm:pt modelId="{46E357F1-6090-475E-AC31-C41C890CBE0E}" type="pres">
      <dgm:prSet presAssocID="{50246216-2EFB-4530-8DDB-18F845A69625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E272D6D2-4E53-4C67-B75D-63DFA28AC6F6}" type="pres">
      <dgm:prSet presAssocID="{50246216-2EFB-4530-8DDB-18F845A69625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878AF30A-4954-4DA8-9E71-3EA8627DBD59}" type="presOf" srcId="{96E969A6-53F9-4D9B-AFD7-416B11D4701B}" destId="{1C3D37DF-97A2-4A3D-9843-8AF072821611}" srcOrd="0" destOrd="3" presId="urn:microsoft.com/office/officeart/2005/8/layout/chevron2"/>
    <dgm:cxn modelId="{05B6FF13-4DD9-4660-985A-B07361637CA9}" srcId="{2F9823BD-09A6-4232-8D10-9B7A2067A8F5}" destId="{7071C9D4-2D56-41B4-A358-FEBF4CAF8770}" srcOrd="3" destOrd="0" parTransId="{0D115516-5F34-47A3-A2D9-FB10C2864518}" sibTransId="{E0F55D82-06DE-45F2-82E3-E4685024F6EF}"/>
    <dgm:cxn modelId="{EAD8371C-5E78-4574-9550-5B0A0F6ABC65}" srcId="{2F9823BD-09A6-4232-8D10-9B7A2067A8F5}" destId="{66BE28C3-6207-414C-803E-1657AB85A984}" srcOrd="2" destOrd="0" parTransId="{16458E60-93A7-43D0-889D-20FC6238C80D}" sibTransId="{E3911988-8EE0-45A0-B9CD-D1AB8B79C789}"/>
    <dgm:cxn modelId="{5A12811D-4C98-4F5A-B38C-9456FCEB1859}" type="presOf" srcId="{50246216-2EFB-4530-8DDB-18F845A69625}" destId="{46E357F1-6090-475E-AC31-C41C890CBE0E}" srcOrd="0" destOrd="0" presId="urn:microsoft.com/office/officeart/2005/8/layout/chevron2"/>
    <dgm:cxn modelId="{B5263E28-382F-44BF-AB42-D8428BA8C91E}" type="presOf" srcId="{C62152EA-81DC-4D1E-B693-D78C1E5600B6}" destId="{E272D6D2-4E53-4C67-B75D-63DFA28AC6F6}" srcOrd="0" destOrd="0" presId="urn:microsoft.com/office/officeart/2005/8/layout/chevron2"/>
    <dgm:cxn modelId="{423B412F-16A5-42FC-AC74-0FFB1CD54FF5}" srcId="{50246216-2EFB-4530-8DDB-18F845A69625}" destId="{7F9815F0-6D72-4CD6-B030-8A3ECA2AC0BD}" srcOrd="3" destOrd="0" parTransId="{46F2FE51-3E6A-482E-9DA6-0A6A1C546ED1}" sibTransId="{E7ADD669-7020-4C96-A9DA-2880B9398376}"/>
    <dgm:cxn modelId="{10199A3C-3C4E-4959-9EC9-14591697DFCE}" type="presOf" srcId="{EF286373-E0B2-4A83-B580-D0EDD0F80EC1}" destId="{E272D6D2-4E53-4C67-B75D-63DFA28AC6F6}" srcOrd="0" destOrd="2" presId="urn:microsoft.com/office/officeart/2005/8/layout/chevron2"/>
    <dgm:cxn modelId="{F5AA143F-1F65-4144-9B80-970788D2F303}" type="presOf" srcId="{7071C9D4-2D56-41B4-A358-FEBF4CAF8770}" destId="{9A44384D-7340-42FA-80E4-9FC79BA265DA}" srcOrd="0" destOrd="3" presId="urn:microsoft.com/office/officeart/2005/8/layout/chevron2"/>
    <dgm:cxn modelId="{5EBC3642-2AAF-4E90-854A-35BD16F8A996}" srcId="{2F9823BD-09A6-4232-8D10-9B7A2067A8F5}" destId="{3DA3CBCC-609C-45CE-9DA2-C73654CA2D0E}" srcOrd="1" destOrd="0" parTransId="{7BE668B0-6B84-490E-B4C5-280CE14D5959}" sibTransId="{30647C11-DE92-4BC1-BF06-688CA2ED5720}"/>
    <dgm:cxn modelId="{6887C670-9868-4239-9F0D-0072D30C53B0}" srcId="{D7818E40-A8B0-453D-BE33-64B6DF4D6C53}" destId="{706FC0F4-1CAD-4E86-8EFA-09DE6F49FDEC}" srcOrd="1" destOrd="0" parTransId="{B849C039-D9FB-45B6-806A-DDA43C10F53F}" sibTransId="{3E42F825-DEAE-4DF8-86F2-4BF7EE4340BB}"/>
    <dgm:cxn modelId="{82CBD071-E67F-4524-A537-5A2C06FEC2BA}" srcId="{706FC0F4-1CAD-4E86-8EFA-09DE6F49FDEC}" destId="{96E969A6-53F9-4D9B-AFD7-416B11D4701B}" srcOrd="3" destOrd="0" parTransId="{C309FE1B-DD21-4DFA-8ECB-E3657A4A7916}" sibTransId="{083B33CB-1F48-41F8-AC0D-63B36D2216DA}"/>
    <dgm:cxn modelId="{D412D952-39A0-4639-89A8-D4A215B87683}" srcId="{2F9823BD-09A6-4232-8D10-9B7A2067A8F5}" destId="{8C14E7B9-96F8-449D-A7FC-92FFAA2B7F10}" srcOrd="0" destOrd="0" parTransId="{518EF64F-ADE7-4BD0-AD1E-483A90784715}" sibTransId="{65D983A4-DB10-4766-B600-71BCFA40D27F}"/>
    <dgm:cxn modelId="{A56A8253-762F-4180-902E-77207E3B21FB}" srcId="{50246216-2EFB-4530-8DDB-18F845A69625}" destId="{2001248C-5E76-40AC-9346-A5BB76CAEDD2}" srcOrd="1" destOrd="0" parTransId="{E385C193-0F75-4A61-88EC-6E9DDE289E8E}" sibTransId="{405A07AE-B3D7-4AF5-93A2-4E7601946A8E}"/>
    <dgm:cxn modelId="{7D1BE358-8B8E-414B-BFD3-94E11DF90185}" type="presOf" srcId="{8C14E7B9-96F8-449D-A7FC-92FFAA2B7F10}" destId="{9A44384D-7340-42FA-80E4-9FC79BA265DA}" srcOrd="0" destOrd="0" presId="urn:microsoft.com/office/officeart/2005/8/layout/chevron2"/>
    <dgm:cxn modelId="{C50F9D7A-1B67-498C-9ED9-296E4F9E4C42}" srcId="{706FC0F4-1CAD-4E86-8EFA-09DE6F49FDEC}" destId="{51C7FEFE-B77E-492E-BC4D-57AE3454D3EE}" srcOrd="1" destOrd="0" parTransId="{5D7AF630-0D5B-4DA1-BF40-AA4D14495CD6}" sibTransId="{36032424-8597-4054-B1E8-618166219578}"/>
    <dgm:cxn modelId="{1EB3E37D-6624-46A0-B795-6EC1AFBD071A}" type="presOf" srcId="{D7818E40-A8B0-453D-BE33-64B6DF4D6C53}" destId="{ECDDA49C-CF69-4E60-A3A1-7405917A45CD}" srcOrd="0" destOrd="0" presId="urn:microsoft.com/office/officeart/2005/8/layout/chevron2"/>
    <dgm:cxn modelId="{E7C34D7F-B0CE-4BB2-99BF-2B1AA85D07B8}" type="presOf" srcId="{7F9815F0-6D72-4CD6-B030-8A3ECA2AC0BD}" destId="{E272D6D2-4E53-4C67-B75D-63DFA28AC6F6}" srcOrd="0" destOrd="3" presId="urn:microsoft.com/office/officeart/2005/8/layout/chevron2"/>
    <dgm:cxn modelId="{B2B42E8A-2796-48C4-9A81-9743AE8F3E9B}" srcId="{706FC0F4-1CAD-4E86-8EFA-09DE6F49FDEC}" destId="{988BE84A-1FD2-494B-B601-8EBE51C7AF57}" srcOrd="4" destOrd="0" parTransId="{FAF331AB-8FCF-45A9-B542-07BA6517E5DF}" sibTransId="{D7D2FA12-0223-4899-BD9F-9EC56B8A91BA}"/>
    <dgm:cxn modelId="{6B3B9995-B5D0-4761-9179-21C37960C87C}" srcId="{50246216-2EFB-4530-8DDB-18F845A69625}" destId="{EF286373-E0B2-4A83-B580-D0EDD0F80EC1}" srcOrd="2" destOrd="0" parTransId="{80979547-35CE-42C4-A688-125489129A9F}" sibTransId="{A8B1DED6-1499-4605-89B1-F15DE127E60A}"/>
    <dgm:cxn modelId="{D7E4DE95-AB4B-424C-B6FE-3FA2864BA9A2}" type="presOf" srcId="{2F9823BD-09A6-4232-8D10-9B7A2067A8F5}" destId="{26816D84-9571-4BF9-A34A-83798B304524}" srcOrd="0" destOrd="0" presId="urn:microsoft.com/office/officeart/2005/8/layout/chevron2"/>
    <dgm:cxn modelId="{0CE3099C-F147-4A5D-B6FB-A5B8BB46823F}" type="presOf" srcId="{3DA3CBCC-609C-45CE-9DA2-C73654CA2D0E}" destId="{9A44384D-7340-42FA-80E4-9FC79BA265DA}" srcOrd="0" destOrd="1" presId="urn:microsoft.com/office/officeart/2005/8/layout/chevron2"/>
    <dgm:cxn modelId="{31111DA6-D703-4630-8383-37ADCAF61BBF}" srcId="{50246216-2EFB-4530-8DDB-18F845A69625}" destId="{C62152EA-81DC-4D1E-B693-D78C1E5600B6}" srcOrd="0" destOrd="0" parTransId="{4EC67984-BD0E-4A9F-8751-96290D91D31B}" sibTransId="{A2A85331-4259-4975-90D4-29933610A40D}"/>
    <dgm:cxn modelId="{0CDB92AD-9166-4078-9603-427F40405FD3}" type="presOf" srcId="{2001248C-5E76-40AC-9346-A5BB76CAEDD2}" destId="{E272D6D2-4E53-4C67-B75D-63DFA28AC6F6}" srcOrd="0" destOrd="1" presId="urn:microsoft.com/office/officeart/2005/8/layout/chevron2"/>
    <dgm:cxn modelId="{F89C92C0-DC86-4FFF-A9FA-8345B4E61C19}" srcId="{50246216-2EFB-4530-8DDB-18F845A69625}" destId="{5549830F-9C44-4217-897B-D5091B503528}" srcOrd="4" destOrd="0" parTransId="{8B4CEBA0-543B-423F-A244-E4FEA44736B7}" sibTransId="{CC5508F5-A473-466F-9F55-2B05E46003B7}"/>
    <dgm:cxn modelId="{E76A70C5-DB61-4D81-9866-20A06B6C4C95}" type="presOf" srcId="{706FC0F4-1CAD-4E86-8EFA-09DE6F49FDEC}" destId="{6A2E4D44-BC06-40D5-83BF-8412E7AC7DE8}" srcOrd="0" destOrd="0" presId="urn:microsoft.com/office/officeart/2005/8/layout/chevron2"/>
    <dgm:cxn modelId="{BB14B7C8-3C91-4304-81DD-639F838C2600}" type="presOf" srcId="{66BE28C3-6207-414C-803E-1657AB85A984}" destId="{9A44384D-7340-42FA-80E4-9FC79BA265DA}" srcOrd="0" destOrd="2" presId="urn:microsoft.com/office/officeart/2005/8/layout/chevron2"/>
    <dgm:cxn modelId="{CA1F4FD4-E610-4362-A128-C575FA65E24B}" type="presOf" srcId="{988BE84A-1FD2-494B-B601-8EBE51C7AF57}" destId="{1C3D37DF-97A2-4A3D-9843-8AF072821611}" srcOrd="0" destOrd="4" presId="urn:microsoft.com/office/officeart/2005/8/layout/chevron2"/>
    <dgm:cxn modelId="{98184ED9-8BA5-468F-A8C6-E4F4541F19A3}" srcId="{D7818E40-A8B0-453D-BE33-64B6DF4D6C53}" destId="{50246216-2EFB-4530-8DDB-18F845A69625}" srcOrd="2" destOrd="0" parTransId="{1EC2235D-2328-4B41-AAA6-A6025B9BBDFA}" sibTransId="{68CDE3D9-FD80-45D3-A395-5D208F21A51B}"/>
    <dgm:cxn modelId="{364F66E8-2B9C-4621-930E-DE3911FF25C1}" srcId="{D7818E40-A8B0-453D-BE33-64B6DF4D6C53}" destId="{2F9823BD-09A6-4232-8D10-9B7A2067A8F5}" srcOrd="0" destOrd="0" parTransId="{264BB4C7-69C9-4D83-B849-F3AC33E51684}" sibTransId="{B4CA1EF9-8853-4A7A-AB7E-FC07BFA8448F}"/>
    <dgm:cxn modelId="{CED8DAE8-CA7B-4147-8C6E-86640A27D7A5}" type="presOf" srcId="{5549830F-9C44-4217-897B-D5091B503528}" destId="{E272D6D2-4E53-4C67-B75D-63DFA28AC6F6}" srcOrd="0" destOrd="4" presId="urn:microsoft.com/office/officeart/2005/8/layout/chevron2"/>
    <dgm:cxn modelId="{0C2B4FED-88CD-451E-957F-C774BB6FF596}" type="presOf" srcId="{9CB4ED7B-C874-4BE1-ACCF-AC19A88A47DA}" destId="{1C3D37DF-97A2-4A3D-9843-8AF072821611}" srcOrd="0" destOrd="2" presId="urn:microsoft.com/office/officeart/2005/8/layout/chevron2"/>
    <dgm:cxn modelId="{9A4D20EE-5BC8-40B4-BC57-470C183442A1}" srcId="{706FC0F4-1CAD-4E86-8EFA-09DE6F49FDEC}" destId="{D67B4AD1-2AFD-4AF1-9F65-D5B9825120CE}" srcOrd="0" destOrd="0" parTransId="{2511F96C-7FED-4D1A-A1FF-45B2149FCB00}" sibTransId="{1A69C635-1E89-409E-8A76-18E42251464F}"/>
    <dgm:cxn modelId="{B51132F5-B3FC-4494-8703-27E764D9FF4A}" srcId="{706FC0F4-1CAD-4E86-8EFA-09DE6F49FDEC}" destId="{9CB4ED7B-C874-4BE1-ACCF-AC19A88A47DA}" srcOrd="2" destOrd="0" parTransId="{42E1B566-E6E0-4E9C-B3A6-366EAB3C1E0C}" sibTransId="{F905DD41-C588-4535-BE75-2B71730A8356}"/>
    <dgm:cxn modelId="{289E7EF8-4F46-463E-A31F-5F6DC52365AA}" type="presOf" srcId="{51C7FEFE-B77E-492E-BC4D-57AE3454D3EE}" destId="{1C3D37DF-97A2-4A3D-9843-8AF072821611}" srcOrd="0" destOrd="1" presId="urn:microsoft.com/office/officeart/2005/8/layout/chevron2"/>
    <dgm:cxn modelId="{BB6EACFD-D920-4F8A-AAB8-9EC97203BA1A}" type="presOf" srcId="{D67B4AD1-2AFD-4AF1-9F65-D5B9825120CE}" destId="{1C3D37DF-97A2-4A3D-9843-8AF072821611}" srcOrd="0" destOrd="0" presId="urn:microsoft.com/office/officeart/2005/8/layout/chevron2"/>
    <dgm:cxn modelId="{205A89E7-1EC7-4FD3-9F3E-B54F7F098F76}" type="presParOf" srcId="{ECDDA49C-CF69-4E60-A3A1-7405917A45CD}" destId="{78928DA6-6DE4-445E-9FE3-7CFCE6D4DF24}" srcOrd="0" destOrd="0" presId="urn:microsoft.com/office/officeart/2005/8/layout/chevron2"/>
    <dgm:cxn modelId="{AF1946D9-F6A3-47C8-A687-1790A4E92ED6}" type="presParOf" srcId="{78928DA6-6DE4-445E-9FE3-7CFCE6D4DF24}" destId="{26816D84-9571-4BF9-A34A-83798B304524}" srcOrd="0" destOrd="0" presId="urn:microsoft.com/office/officeart/2005/8/layout/chevron2"/>
    <dgm:cxn modelId="{C4CD98CF-CB77-41A8-8AA1-1FA5E42A905E}" type="presParOf" srcId="{78928DA6-6DE4-445E-9FE3-7CFCE6D4DF24}" destId="{9A44384D-7340-42FA-80E4-9FC79BA265DA}" srcOrd="1" destOrd="0" presId="urn:microsoft.com/office/officeart/2005/8/layout/chevron2"/>
    <dgm:cxn modelId="{29A460AB-EAB4-4377-902E-99F44C6843E3}" type="presParOf" srcId="{ECDDA49C-CF69-4E60-A3A1-7405917A45CD}" destId="{B711770E-8EAD-40DF-A4DA-C8FE19701F5B}" srcOrd="1" destOrd="0" presId="urn:microsoft.com/office/officeart/2005/8/layout/chevron2"/>
    <dgm:cxn modelId="{810E8165-E807-4FFF-A8A3-F1C9246E873C}" type="presParOf" srcId="{ECDDA49C-CF69-4E60-A3A1-7405917A45CD}" destId="{74F4D78B-F23A-484C-A3FD-990BB359F92F}" srcOrd="2" destOrd="0" presId="urn:microsoft.com/office/officeart/2005/8/layout/chevron2"/>
    <dgm:cxn modelId="{D67767F0-2952-4FAC-93D5-EBE1CCD78779}" type="presParOf" srcId="{74F4D78B-F23A-484C-A3FD-990BB359F92F}" destId="{6A2E4D44-BC06-40D5-83BF-8412E7AC7DE8}" srcOrd="0" destOrd="0" presId="urn:microsoft.com/office/officeart/2005/8/layout/chevron2"/>
    <dgm:cxn modelId="{E4216668-7561-4994-8398-8D4D507DC1FD}" type="presParOf" srcId="{74F4D78B-F23A-484C-A3FD-990BB359F92F}" destId="{1C3D37DF-97A2-4A3D-9843-8AF072821611}" srcOrd="1" destOrd="0" presId="urn:microsoft.com/office/officeart/2005/8/layout/chevron2"/>
    <dgm:cxn modelId="{E675B2ED-9FCC-48E5-B8C9-B98F689ED488}" type="presParOf" srcId="{ECDDA49C-CF69-4E60-A3A1-7405917A45CD}" destId="{174CA287-C6F6-44A2-8DB6-EBD265B7B222}" srcOrd="3" destOrd="0" presId="urn:microsoft.com/office/officeart/2005/8/layout/chevron2"/>
    <dgm:cxn modelId="{F464BABA-C729-4E45-9EE6-9A7631CC4ECF}" type="presParOf" srcId="{ECDDA49C-CF69-4E60-A3A1-7405917A45CD}" destId="{284DEE26-C62D-40F4-99D2-01330DED8364}" srcOrd="4" destOrd="0" presId="urn:microsoft.com/office/officeart/2005/8/layout/chevron2"/>
    <dgm:cxn modelId="{407290ED-5DD3-400B-A972-16B48D9E68DC}" type="presParOf" srcId="{284DEE26-C62D-40F4-99D2-01330DED8364}" destId="{46E357F1-6090-475E-AC31-C41C890CBE0E}" srcOrd="0" destOrd="0" presId="urn:microsoft.com/office/officeart/2005/8/layout/chevron2"/>
    <dgm:cxn modelId="{7BB9BD84-6AD9-4F03-8A87-B6463F059395}" type="presParOf" srcId="{284DEE26-C62D-40F4-99D2-01330DED8364}" destId="{E272D6D2-4E53-4C67-B75D-63DFA28AC6F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16D84-9571-4BF9-A34A-83798B304524}">
      <dsp:nvSpPr>
        <dsp:cNvPr id="0" name=""/>
        <dsp:cNvSpPr/>
      </dsp:nvSpPr>
      <dsp:spPr>
        <a:xfrm rot="5400000">
          <a:off x="-265526" y="268715"/>
          <a:ext cx="1770179" cy="123912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5/6</a:t>
          </a:r>
        </a:p>
      </dsp:txBody>
      <dsp:txXfrm rot="-5400000">
        <a:off x="2" y="622751"/>
        <a:ext cx="1239125" cy="531054"/>
      </dsp:txXfrm>
    </dsp:sp>
    <dsp:sp modelId="{9A44384D-7340-42FA-80E4-9FC79BA265DA}">
      <dsp:nvSpPr>
        <dsp:cNvPr id="0" name=""/>
        <dsp:cNvSpPr/>
      </dsp:nvSpPr>
      <dsp:spPr>
        <a:xfrm rot="5400000">
          <a:off x="4437728" y="-3195414"/>
          <a:ext cx="1150616" cy="75478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Teilnahme aller </a:t>
          </a:r>
          <a:r>
            <a:rPr lang="de-DE" sz="1200" kern="1200" err="1"/>
            <a:t>SuS</a:t>
          </a:r>
          <a:r>
            <a:rPr lang="de-DE" sz="1200" kern="1200"/>
            <a:t> an Mathematikwettbewerben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zwei naturwissenschaftliche Fächer bereits in Stufe 5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Informatik-Unterricht in der Stufe 6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zahlreiche NW-Angebote im Geb. Ganztag: Naturforscher AG, Garten AG, </a:t>
          </a:r>
          <a:r>
            <a:rPr lang="de-DE" sz="1200" kern="1200" err="1"/>
            <a:t>usw</a:t>
          </a:r>
          <a:r>
            <a:rPr lang="de-DE" sz="1200" kern="1200"/>
            <a:t>…</a:t>
          </a:r>
        </a:p>
      </dsp:txBody>
      <dsp:txXfrm rot="-5400000">
        <a:off x="1239125" y="59357"/>
        <a:ext cx="7491654" cy="1038280"/>
      </dsp:txXfrm>
    </dsp:sp>
    <dsp:sp modelId="{6A2E4D44-BC06-40D5-83BF-8412E7AC7DE8}">
      <dsp:nvSpPr>
        <dsp:cNvPr id="0" name=""/>
        <dsp:cNvSpPr/>
      </dsp:nvSpPr>
      <dsp:spPr>
        <a:xfrm rot="5400000">
          <a:off x="-265526" y="1846646"/>
          <a:ext cx="1770179" cy="123912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7-10</a:t>
          </a:r>
        </a:p>
      </dsp:txBody>
      <dsp:txXfrm rot="-5400000">
        <a:off x="2" y="2200682"/>
        <a:ext cx="1239125" cy="531054"/>
      </dsp:txXfrm>
    </dsp:sp>
    <dsp:sp modelId="{1C3D37DF-97A2-4A3D-9843-8AF072821611}">
      <dsp:nvSpPr>
        <dsp:cNvPr id="0" name=""/>
        <dsp:cNvSpPr/>
      </dsp:nvSpPr>
      <dsp:spPr>
        <a:xfrm rot="5400000">
          <a:off x="4437728" y="-1617483"/>
          <a:ext cx="1150616" cy="75478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erweitertes NW-Angebot im Geb. Ganztag: Lego-Mindstorms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WP II (8/9): </a:t>
          </a:r>
          <a:r>
            <a:rPr lang="de-DE" sz="1200" kern="120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rPr>
            <a:t>Informatik-Politik, Biologie-Sport und Chemie-Naturwissenschaften </a:t>
          </a:r>
          <a:endParaRPr lang="de-DE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Individuelle Förderung im AMG-FC (ggf. auch in 5/6)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Teilnahme an diversen naturwissenschaftlichen Wettbewerben: First Lego League; Junior Science, Olympiaden usw.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Naturwissenschaftliches Studium im Rahmen der Hochbegabten Förderung an der Uni Köln</a:t>
          </a:r>
        </a:p>
      </dsp:txBody>
      <dsp:txXfrm rot="-5400000">
        <a:off x="1239125" y="1637288"/>
        <a:ext cx="7491654" cy="1038280"/>
      </dsp:txXfrm>
    </dsp:sp>
    <dsp:sp modelId="{46E357F1-6090-475E-AC31-C41C890CBE0E}">
      <dsp:nvSpPr>
        <dsp:cNvPr id="0" name=""/>
        <dsp:cNvSpPr/>
      </dsp:nvSpPr>
      <dsp:spPr>
        <a:xfrm rot="5400000">
          <a:off x="-265526" y="3424577"/>
          <a:ext cx="1770179" cy="1239125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300" kern="1200"/>
            <a:t>Oberstufe</a:t>
          </a:r>
        </a:p>
      </dsp:txBody>
      <dsp:txXfrm rot="-5400000">
        <a:off x="2" y="3778613"/>
        <a:ext cx="1239125" cy="531054"/>
      </dsp:txXfrm>
    </dsp:sp>
    <dsp:sp modelId="{E272D6D2-4E53-4C67-B75D-63DFA28AC6F6}">
      <dsp:nvSpPr>
        <dsp:cNvPr id="0" name=""/>
        <dsp:cNvSpPr/>
      </dsp:nvSpPr>
      <dsp:spPr>
        <a:xfrm rot="5400000">
          <a:off x="4437728" y="-39552"/>
          <a:ext cx="1150616" cy="754782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In der Regel Leistungskurse in ALLEN NW-Fächern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Grundkurse in ALLEN NW-Fächern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Möglichkeit zur Abfassung einer (experimentellen) NW-Facharbeit in der Q1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Projektkurs </a:t>
          </a:r>
          <a:r>
            <a:rPr lang="de-DE" sz="1200" kern="1200" err="1"/>
            <a:t>KuNawi</a:t>
          </a:r>
          <a:r>
            <a:rPr lang="de-DE" sz="1200" kern="1200"/>
            <a:t> (Kunst-Naturwissenschaften)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e-DE" sz="1200" kern="1200"/>
            <a:t>Besuch zahlreicher naturwissenschaftlicher Exkursionen</a:t>
          </a:r>
        </a:p>
      </dsp:txBody>
      <dsp:txXfrm rot="-5400000">
        <a:off x="1239125" y="3215219"/>
        <a:ext cx="7491654" cy="1038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0" name="Shape 12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623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 Diagonal Corner Rectangle 6"/>
          <p:cNvSpPr/>
          <p:nvPr/>
        </p:nvSpPr>
        <p:spPr>
          <a:xfrm>
            <a:off x="164589" y="146303"/>
            <a:ext cx="8814821" cy="2505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25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1275" y="21600"/>
                  <a:pt x="20875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325" y="0"/>
                  <a:pt x="725" y="0"/>
                </a:cubicBezTo>
                <a:close/>
              </a:path>
            </a:pathLst>
          </a:custGeom>
          <a:solidFill>
            <a:srgbClr val="5F729D">
              <a:alpha val="64999"/>
            </a:srgbClr>
          </a:solidFill>
          <a:ln w="11000" cap="rnd">
            <a:solidFill>
              <a:srgbClr val="7487B3">
                <a:alpha val="88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14" name="Titeltext"/>
          <p:cNvSpPr txBox="1">
            <a:spLocks noGrp="1"/>
          </p:cNvSpPr>
          <p:nvPr>
            <p:ph type="title"/>
          </p:nvPr>
        </p:nvSpPr>
        <p:spPr>
          <a:xfrm>
            <a:off x="464234" y="381000"/>
            <a:ext cx="8229601" cy="2209801"/>
          </a:xfrm>
          <a:prstGeom prst="rect">
            <a:avLst/>
          </a:prstGeom>
        </p:spPr>
        <p:txBody>
          <a:bodyPr/>
          <a:lstStyle>
            <a:lvl1pPr indent="0" algn="r">
              <a:defRPr sz="5000"/>
            </a:lvl1pPr>
          </a:lstStyle>
          <a:p>
            <a:r>
              <a:t>Titeltext</a:t>
            </a:r>
          </a:p>
        </p:txBody>
      </p:sp>
      <p:sp>
        <p:nvSpPr>
          <p:cNvPr id="15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57200" y="2819400"/>
            <a:ext cx="8236634" cy="1752600"/>
          </a:xfrm>
          <a:prstGeom prst="rect">
            <a:avLst/>
          </a:prstGeom>
        </p:spPr>
        <p:txBody>
          <a:bodyPr/>
          <a:lstStyle>
            <a:lvl1pPr marL="0" indent="0" algn="r">
              <a:buClrTx/>
              <a:buSzTx/>
              <a:buNone/>
            </a:lvl1pPr>
            <a:lvl2pPr marL="0" indent="0" algn="r">
              <a:buClrTx/>
              <a:buSzTx/>
              <a:buNone/>
            </a:lvl2pPr>
            <a:lvl3pPr marL="0" indent="0" algn="r">
              <a:buClrTx/>
              <a:buSzTx/>
              <a:buNone/>
            </a:lvl3pPr>
            <a:lvl4pPr marL="0" indent="0" algn="r">
              <a:buClrTx/>
              <a:buSzTx/>
              <a:buNone/>
            </a:lvl4pPr>
            <a:lvl5pPr marL="0" indent="0" algn="r">
              <a:buClrTx/>
              <a:buSzTx/>
              <a:buNone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6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24" name="Textebene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bschnitts-&#10;überschrift">
    <p:bg>
      <p:bgPr>
        <a:solidFill>
          <a:srgbClr val="1F49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eltext"/>
          <p:cNvSpPr txBox="1">
            <a:spLocks noGrp="1"/>
          </p:cNvSpPr>
          <p:nvPr>
            <p:ph type="title"/>
          </p:nvPr>
        </p:nvSpPr>
        <p:spPr>
          <a:xfrm>
            <a:off x="722376" y="498230"/>
            <a:ext cx="7772401" cy="2731008"/>
          </a:xfrm>
          <a:prstGeom prst="rect">
            <a:avLst/>
          </a:prstGeom>
        </p:spPr>
        <p:txBody>
          <a:bodyPr/>
          <a:lstStyle>
            <a:lvl1pPr algn="ctr"/>
          </a:lstStyle>
          <a:p>
            <a:r>
              <a:t>Titeltext</a:t>
            </a:r>
          </a:p>
        </p:txBody>
      </p:sp>
      <p:sp>
        <p:nvSpPr>
          <p:cNvPr id="3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3287712"/>
            <a:ext cx="7772401" cy="1509715"/>
          </a:xfrm>
          <a:prstGeom prst="rect">
            <a:avLst/>
          </a:prstGeom>
        </p:spPr>
        <p:txBody>
          <a:bodyPr/>
          <a:lstStyle>
            <a:lvl1pPr algn="ctr">
              <a:buClrTx/>
              <a:buSzTx/>
              <a:buNone/>
              <a:defRPr sz="2000"/>
            </a:lvl1pPr>
            <a:lvl2pPr marL="514350" indent="-102869" algn="ctr">
              <a:buClrTx/>
              <a:buSzTx/>
              <a:buNone/>
              <a:defRPr sz="2000"/>
            </a:lvl2pPr>
            <a:lvl3pPr marL="514350" indent="0" algn="ctr">
              <a:buClrTx/>
              <a:buSzTx/>
              <a:buNone/>
              <a:defRPr sz="2000"/>
            </a:lvl3pPr>
            <a:lvl4pPr marL="514350" indent="0" algn="ctr">
              <a:buClrTx/>
              <a:buSzTx/>
              <a:buNone/>
              <a:defRPr sz="2000"/>
            </a:lvl4pPr>
            <a:lvl5pPr marL="514350" indent="0" algn="ctr">
              <a:buClrTx/>
              <a:buSzTx/>
              <a:buNone/>
              <a:defRPr sz="20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4" name="Rectangle 13"/>
          <p:cNvSpPr/>
          <p:nvPr/>
        </p:nvSpPr>
        <p:spPr>
          <a:xfrm>
            <a:off x="588391" y="3246627"/>
            <a:ext cx="8001001" cy="12703"/>
          </a:xfrm>
          <a:prstGeom prst="rect">
            <a:avLst/>
          </a:prstGeom>
          <a:solidFill>
            <a:srgbClr val="C4BD97"/>
          </a:solidFill>
          <a:ln w="12700">
            <a:miter lim="400000"/>
          </a:ln>
          <a:effectLst>
            <a:outerShdw blurRad="12700" dist="12900" dir="5400000" rotWithShape="0">
              <a:srgbClr val="000000">
                <a:alpha val="7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3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43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57200" y="1645920"/>
            <a:ext cx="4038600" cy="452628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 marL="1011555" indent="-600075">
              <a:defRPr sz="2800"/>
            </a:lvl2pPr>
            <a:lvl3pPr marL="1271016" indent="-640080">
              <a:defRPr sz="2800"/>
            </a:lvl3pPr>
            <a:lvl4pPr marL="1534160" indent="-711200">
              <a:defRPr sz="2800"/>
            </a:lvl4pPr>
            <a:lvl5pPr marL="1717038" indent="-711200">
              <a:defRPr sz="28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4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8848833" y="6504410"/>
            <a:ext cx="256537" cy="2946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5F729D">
              <a:alpha val="64999"/>
            </a:srgbClr>
          </a:solidFill>
          <a:ln w="11000" cap="rnd">
            <a:solidFill>
              <a:srgbClr val="7487B3">
                <a:alpha val="88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5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91437">
              <a:buClrTx/>
              <a:buSzTx/>
              <a:buNone/>
              <a:defRPr sz="2200" cap="all"/>
            </a:lvl1pPr>
            <a:lvl2pPr marL="0" indent="91437">
              <a:buClrTx/>
              <a:buSzTx/>
              <a:buNone/>
              <a:defRPr sz="2200" cap="all"/>
            </a:lvl2pPr>
            <a:lvl3pPr marL="0" indent="91437">
              <a:buClrTx/>
              <a:buSzTx/>
              <a:buNone/>
              <a:defRPr sz="2200" cap="all"/>
            </a:lvl3pPr>
            <a:lvl4pPr marL="0" indent="91437">
              <a:buClrTx/>
              <a:buSzTx/>
              <a:buNone/>
              <a:defRPr sz="2200" cap="all"/>
            </a:lvl4pPr>
            <a:lvl5pPr marL="0" indent="91437">
              <a:buClrTx/>
              <a:buSzTx/>
              <a:buNone/>
              <a:defRPr sz="2200" cap="all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4645025" y="1535111"/>
            <a:ext cx="4041775" cy="639766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54" name="Rectangle 9"/>
          <p:cNvSpPr/>
          <p:nvPr/>
        </p:nvSpPr>
        <p:spPr>
          <a:xfrm>
            <a:off x="616742" y="2163436"/>
            <a:ext cx="3749045" cy="12703"/>
          </a:xfrm>
          <a:prstGeom prst="rect">
            <a:avLst/>
          </a:prstGeom>
          <a:solidFill>
            <a:srgbClr val="C4BD97"/>
          </a:solidFill>
          <a:ln w="12700">
            <a:miter lim="400000"/>
          </a:ln>
          <a:effectLst>
            <a:outerShdw blurRad="12700" dist="12900" dir="5400000" rotWithShape="0">
              <a:srgbClr val="000000">
                <a:alpha val="75000"/>
              </a:srgbClr>
            </a:outerShdw>
          </a:effectLst>
        </p:spPr>
        <p:txBody>
          <a:bodyPr lIns="45718" tIns="45718" rIns="45718" bIns="45718" anchor="b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55" name="Rectangle 10"/>
          <p:cNvSpPr/>
          <p:nvPr/>
        </p:nvSpPr>
        <p:spPr>
          <a:xfrm>
            <a:off x="4800600" y="2163436"/>
            <a:ext cx="3749041" cy="12703"/>
          </a:xfrm>
          <a:prstGeom prst="rect">
            <a:avLst/>
          </a:prstGeom>
          <a:solidFill>
            <a:srgbClr val="C4BD97"/>
          </a:solidFill>
          <a:ln w="12700">
            <a:miter lim="400000"/>
          </a:ln>
          <a:effectLst>
            <a:outerShdw blurRad="12700" dist="12900" dir="5400000" rotWithShape="0">
              <a:srgbClr val="000000">
                <a:alpha val="75000"/>
              </a:srgbClr>
            </a:outerShdw>
          </a:effectLst>
        </p:spPr>
        <p:txBody>
          <a:bodyPr lIns="45718" tIns="45718" rIns="45718" bIns="45718" anchor="b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56" name="Titeltext"/>
          <p:cNvSpPr txBox="1">
            <a:spLocks noGrp="1"/>
          </p:cNvSpPr>
          <p:nvPr>
            <p:ph type="title"/>
          </p:nvPr>
        </p:nvSpPr>
        <p:spPr>
          <a:xfrm>
            <a:off x="457200" y="251947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5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8848833" y="6504410"/>
            <a:ext cx="256537" cy="2946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iteltext"/>
          <p:cNvSpPr txBox="1">
            <a:spLocks noGrp="1"/>
          </p:cNvSpPr>
          <p:nvPr>
            <p:ph type="title"/>
          </p:nvPr>
        </p:nvSpPr>
        <p:spPr>
          <a:xfrm>
            <a:off x="457200" y="253217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6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5F729D">
              <a:alpha val="64999"/>
            </a:srgbClr>
          </a:solidFill>
          <a:ln w="11000" cap="rnd">
            <a:solidFill>
              <a:srgbClr val="7487B3">
                <a:alpha val="88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7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halt mit Überschrift">
    <p:bg>
      <p:bgPr>
        <a:solidFill>
          <a:srgbClr val="1F49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iteltext"/>
          <p:cNvSpPr txBox="1">
            <a:spLocks noGrp="1"/>
          </p:cNvSpPr>
          <p:nvPr>
            <p:ph type="title"/>
          </p:nvPr>
        </p:nvSpPr>
        <p:spPr>
          <a:xfrm>
            <a:off x="4963135" y="304800"/>
            <a:ext cx="3931921" cy="762000"/>
          </a:xfrm>
          <a:prstGeom prst="rect">
            <a:avLst/>
          </a:prstGeom>
        </p:spPr>
        <p:txBody>
          <a:bodyPr/>
          <a:lstStyle>
            <a:lvl1pPr indent="0" algn="r">
              <a:defRPr sz="2000" b="1"/>
            </a:lvl1pPr>
          </a:lstStyle>
          <a:p>
            <a:r>
              <a:t>Titeltext</a:t>
            </a:r>
          </a:p>
        </p:txBody>
      </p:sp>
      <p:sp>
        <p:nvSpPr>
          <p:cNvPr id="8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963135" y="1107560"/>
            <a:ext cx="3931921" cy="1066801"/>
          </a:xfrm>
          <a:prstGeom prst="rect">
            <a:avLst/>
          </a:prstGeom>
        </p:spPr>
        <p:txBody>
          <a:bodyPr/>
          <a:lstStyle>
            <a:lvl1pPr marL="0" indent="0" algn="r">
              <a:buClrTx/>
              <a:buSzTx/>
              <a:buNone/>
              <a:defRPr sz="1400"/>
            </a:lvl1pPr>
            <a:lvl2pPr marL="0" indent="0" algn="r">
              <a:buClrTx/>
              <a:buSzTx/>
              <a:buNone/>
              <a:defRPr sz="1400"/>
            </a:lvl2pPr>
            <a:lvl3pPr marL="0" indent="0" algn="r">
              <a:buClrTx/>
              <a:buSzTx/>
              <a:buNone/>
              <a:defRPr sz="1400"/>
            </a:lvl3pPr>
            <a:lvl4pPr marL="0" indent="0" algn="r">
              <a:buClrTx/>
              <a:buSzTx/>
              <a:buNone/>
              <a:defRPr sz="1400"/>
            </a:lvl4pPr>
            <a:lvl5pPr marL="0" indent="0" algn="r">
              <a:buClrTx/>
              <a:buSzTx/>
              <a:buNone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2" name="Rectangle 7"/>
          <p:cNvSpPr/>
          <p:nvPr/>
        </p:nvSpPr>
        <p:spPr>
          <a:xfrm>
            <a:off x="5057552" y="1055877"/>
            <a:ext cx="3749043" cy="12703"/>
          </a:xfrm>
          <a:prstGeom prst="rect">
            <a:avLst/>
          </a:prstGeom>
          <a:solidFill>
            <a:srgbClr val="C4BD97"/>
          </a:solidFill>
          <a:ln w="12700">
            <a:miter lim="400000"/>
          </a:ln>
          <a:effectLst>
            <a:outerShdw blurRad="12700" dist="12900" dir="5400000" rotWithShape="0">
              <a:srgbClr val="000000">
                <a:alpha val="7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8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iteltext"/>
          <p:cNvSpPr txBox="1">
            <a:spLocks noGrp="1"/>
          </p:cNvSpPr>
          <p:nvPr>
            <p:ph type="title"/>
          </p:nvPr>
        </p:nvSpPr>
        <p:spPr>
          <a:xfrm>
            <a:off x="3040440" y="4724400"/>
            <a:ext cx="5486405" cy="664536"/>
          </a:xfrm>
          <a:prstGeom prst="rect">
            <a:avLst/>
          </a:prstGeom>
        </p:spPr>
        <p:txBody>
          <a:bodyPr/>
          <a:lstStyle>
            <a:lvl1pPr indent="0" algn="r">
              <a:defRPr sz="2000" b="1"/>
            </a:lvl1pPr>
          </a:lstStyle>
          <a:p>
            <a:r>
              <a:t>Titeltext</a:t>
            </a:r>
          </a:p>
        </p:txBody>
      </p:sp>
      <p:sp>
        <p:nvSpPr>
          <p:cNvPr id="9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040440" y="5388936"/>
            <a:ext cx="5486405" cy="912258"/>
          </a:xfrm>
          <a:prstGeom prst="rect">
            <a:avLst/>
          </a:prstGeom>
        </p:spPr>
        <p:txBody>
          <a:bodyPr/>
          <a:lstStyle>
            <a:lvl1pPr marL="0" indent="0" algn="r">
              <a:buClrTx/>
              <a:buSzTx/>
              <a:buNone/>
              <a:defRPr sz="1400"/>
            </a:lvl1pPr>
            <a:lvl2pPr marL="1011555" indent="-600075" algn="r">
              <a:buClrTx/>
              <a:defRPr sz="1400"/>
            </a:lvl2pPr>
            <a:lvl3pPr marL="1271016" indent="-640080" algn="r">
              <a:buClrTx/>
              <a:defRPr sz="1400"/>
            </a:lvl3pPr>
            <a:lvl4pPr marL="1534160" indent="-711200" algn="r">
              <a:buClrTx/>
              <a:defRPr sz="1400"/>
            </a:lvl4pPr>
            <a:lvl5pPr marL="1717038" indent="-711200" algn="r">
              <a:buClr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92" name="Picture Placeholder 12"/>
          <p:cNvSpPr>
            <a:spLocks noGrp="1"/>
          </p:cNvSpPr>
          <p:nvPr>
            <p:ph type="pic" idx="13"/>
          </p:nvPr>
        </p:nvSpPr>
        <p:spPr>
          <a:xfrm>
            <a:off x="304800" y="249862"/>
            <a:ext cx="8534400" cy="4343404"/>
          </a:xfrm>
          <a:prstGeom prst="rect">
            <a:avLst/>
          </a:prstGeom>
          <a:ln w="11000" cap="rnd">
            <a:solidFill>
              <a:srgbClr val="7487B3">
                <a:alpha val="88000"/>
              </a:srgbClr>
            </a:solidFill>
            <a:round/>
          </a:ln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5F729D">
              <a:alpha val="64999"/>
            </a:srgbClr>
          </a:solidFill>
          <a:ln w="11000" cap="rnd">
            <a:solidFill>
              <a:srgbClr val="7487B3">
                <a:alpha val="88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101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102" name="Textebene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0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5F729D">
              <a:alpha val="64999"/>
            </a:srgbClr>
          </a:solidFill>
          <a:ln w="11000" cap="rnd">
            <a:solidFill>
              <a:srgbClr val="7487B3">
                <a:alpha val="88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111" name="Titeltext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7"/>
          </a:xfrm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112" name="Textebene 1…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7"/>
          </a:xfrm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Diagonal Corner Rectangle 6"/>
          <p:cNvSpPr/>
          <p:nvPr/>
        </p:nvSpPr>
        <p:spPr>
          <a:xfrm>
            <a:off x="164592" y="147085"/>
            <a:ext cx="8810847" cy="65653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0" y="0"/>
                </a:moveTo>
                <a:lnTo>
                  <a:pt x="21600" y="0"/>
                </a:lnTo>
                <a:lnTo>
                  <a:pt x="21600" y="19050"/>
                </a:lnTo>
                <a:cubicBezTo>
                  <a:pt x="21600" y="20458"/>
                  <a:pt x="20749" y="21600"/>
                  <a:pt x="19700" y="21600"/>
                </a:cubicBezTo>
                <a:lnTo>
                  <a:pt x="0" y="21600"/>
                </a:lnTo>
                <a:lnTo>
                  <a:pt x="0" y="2550"/>
                </a:lnTo>
                <a:cubicBezTo>
                  <a:pt x="0" y="1142"/>
                  <a:pt x="851" y="0"/>
                  <a:pt x="1900" y="0"/>
                </a:cubicBezTo>
                <a:close/>
              </a:path>
            </a:pathLst>
          </a:custGeom>
          <a:solidFill>
            <a:srgbClr val="5F729D">
              <a:alpha val="64999"/>
            </a:srgbClr>
          </a:solidFill>
          <a:ln w="11000" cap="rnd">
            <a:solidFill>
              <a:srgbClr val="7487B3">
                <a:alpha val="88000"/>
              </a:srgbClr>
            </a:solidFill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3" name="Rectangle 6"/>
          <p:cNvSpPr/>
          <p:nvPr/>
        </p:nvSpPr>
        <p:spPr>
          <a:xfrm>
            <a:off x="588391" y="1422808"/>
            <a:ext cx="8001001" cy="12703"/>
          </a:xfrm>
          <a:prstGeom prst="rect">
            <a:avLst/>
          </a:prstGeom>
          <a:solidFill>
            <a:srgbClr val="C4BD97"/>
          </a:solidFill>
          <a:ln w="12700">
            <a:miter lim="400000"/>
          </a:ln>
          <a:effectLst>
            <a:outerShdw blurRad="12700" dist="12900" dir="5400000" rotWithShape="0">
              <a:srgbClr val="000000">
                <a:alpha val="7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endParaRPr/>
          </a:p>
        </p:txBody>
      </p:sp>
      <p:sp>
        <p:nvSpPr>
          <p:cNvPr id="4" name="Titeltext"/>
          <p:cNvSpPr txBox="1">
            <a:spLocks noGrp="1"/>
          </p:cNvSpPr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b">
            <a:normAutofit/>
          </a:bodyPr>
          <a:lstStyle/>
          <a:p>
            <a:r>
              <a:t>Titeltext</a:t>
            </a:r>
          </a:p>
        </p:txBody>
      </p:sp>
      <p:sp>
        <p:nvSpPr>
          <p:cNvPr id="5" name="Textebene 1…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8846703" y="6498846"/>
            <a:ext cx="256537" cy="2946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E3E1D6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1pPr>
      <a:lvl2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2pPr>
      <a:lvl3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3pPr>
      <a:lvl4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4pPr>
      <a:lvl5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5pPr>
      <a:lvl6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6pPr>
      <a:lvl7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7pPr>
      <a:lvl8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8pPr>
      <a:lvl9pPr marL="0" marR="0" indent="5486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000" b="0" i="0" u="none" strike="noStrike" cap="none" spc="0" baseline="0">
          <a:solidFill>
            <a:srgbClr val="EEECE1"/>
          </a:solidFill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uFillTx/>
          <a:latin typeface="Constantia"/>
          <a:ea typeface="Constantia"/>
          <a:cs typeface="Constantia"/>
          <a:sym typeface="Constantia"/>
        </a:defRPr>
      </a:lvl9pPr>
    </p:titleStyle>
    <p:bodyStyle>
      <a:lvl1pPr marL="514350" marR="0" indent="-51435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7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1pPr>
      <a:lvl2pPr marL="1044525" marR="0" indent="-633046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9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2pPr>
      <a:lvl3pPr marL="1267040" marR="0" indent="-636104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3pPr>
      <a:lvl4pPr marL="1554480" marR="0" indent="-731519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4pPr>
      <a:lvl5pPr marL="1775860" marR="0" indent="-770021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5pPr>
      <a:lvl6pPr marL="1807464" marR="0" indent="-609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6pPr>
      <a:lvl7pPr marL="2066544" marR="0" indent="-685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7pPr>
      <a:lvl8pPr marL="2249422" marR="0" indent="-685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8pPr>
      <a:lvl9pPr marL="2432304" marR="0" indent="-685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EEECE1"/>
        </a:buClr>
        <a:buSzPct val="100000"/>
        <a:buFontTx/>
        <a:buAutoNum type="alphaUcPeriod"/>
        <a:tabLst/>
        <a:defRPr sz="3200" b="0" i="0" u="none" strike="noStrike" cap="none" spc="0" baseline="0">
          <a:solidFill>
            <a:srgbClr val="FFFFFF"/>
          </a:solidFill>
          <a:uFillTx/>
          <a:latin typeface="Constantia"/>
          <a:ea typeface="Constantia"/>
          <a:cs typeface="Constantia"/>
          <a:sym typeface="Constantia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onstanti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microsoft.com/office/2018/10/relationships/comments" Target="../comments/modernComment_100_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1C_2845BABA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Rectangle 1"/>
          <p:cNvSpPr txBox="1">
            <a:spLocks noGrp="1"/>
          </p:cNvSpPr>
          <p:nvPr>
            <p:ph type="ctrTitle"/>
          </p:nvPr>
        </p:nvSpPr>
        <p:spPr>
          <a:xfrm>
            <a:off x="538964" y="476669"/>
            <a:ext cx="8209503" cy="1458687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de-DE">
                <a:latin typeface="+mn-lt"/>
              </a:rPr>
              <a:t>Das MINT-Profil am Albertus-Magnus-Gymnasium Köln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565828C4-393C-49C6-814C-FDFBF545A7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15" y="2100357"/>
            <a:ext cx="5448393" cy="3635404"/>
          </a:xfrm>
          <a:prstGeom prst="rect">
            <a:avLst/>
          </a:prstGeom>
        </p:spPr>
      </p:pic>
      <p:pic>
        <p:nvPicPr>
          <p:cNvPr id="3" name="Grafik 3">
            <a:extLst>
              <a:ext uri="{FF2B5EF4-FFF2-40B4-BE49-F238E27FC236}">
                <a16:creationId xmlns:a16="http://schemas.microsoft.com/office/drawing/2014/main" id="{95630856-AEDD-CE4C-A75F-7ABF8721728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994" y="4491733"/>
            <a:ext cx="3290097" cy="2208186"/>
          </a:xfrm>
          <a:prstGeom prst="rect">
            <a:avLst/>
          </a:prstGeom>
        </p:spPr>
      </p:pic>
      <p:sp>
        <p:nvSpPr>
          <p:cNvPr id="124" name="Rectangle 2"/>
          <p:cNvSpPr txBox="1">
            <a:spLocks noGrp="1"/>
          </p:cNvSpPr>
          <p:nvPr>
            <p:ph type="subTitle" sz="quarter" idx="1"/>
          </p:nvPr>
        </p:nvSpPr>
        <p:spPr>
          <a:xfrm>
            <a:off x="6212347" y="2261624"/>
            <a:ext cx="2558476" cy="2336739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algn="l" defTabSz="877822">
              <a:defRPr sz="6300" b="1">
                <a:solidFill>
                  <a:srgbClr val="FF9900"/>
                </a:solidFill>
                <a:effectLst>
                  <a:outerShdw blurRad="38100" dist="36576" dir="2700000" rotWithShape="0">
                    <a:srgbClr val="C0C0C0"/>
                  </a:outerShdw>
                </a:effectLst>
              </a:defRPr>
            </a:pPr>
            <a:r>
              <a:rPr lang="de-DE" err="1">
                <a:latin typeface="+mn-lt"/>
              </a:rPr>
              <a:t>A</a:t>
            </a:r>
            <a:r>
              <a:rPr lang="de-DE" sz="3000" err="1">
                <a:solidFill>
                  <a:srgbClr val="FFFFFF"/>
                </a:solidFill>
                <a:latin typeface="+mn-lt"/>
              </a:rPr>
              <a:t>ktiv</a:t>
            </a:r>
            <a:endParaRPr lang="de-DE" sz="3000">
              <a:solidFill>
                <a:srgbClr val="FFFFFF"/>
              </a:solidFill>
              <a:latin typeface="+mn-lt"/>
            </a:endParaRPr>
          </a:p>
          <a:p>
            <a:pPr algn="l" defTabSz="877822">
              <a:defRPr sz="6300" b="1">
                <a:solidFill>
                  <a:srgbClr val="FF0000"/>
                </a:solidFill>
                <a:effectLst>
                  <a:outerShdw blurRad="38100" dist="36576" dir="2700000" rotWithShape="0">
                    <a:srgbClr val="C0C0C0"/>
                  </a:outerShdw>
                </a:effectLst>
              </a:defRPr>
            </a:pPr>
            <a:r>
              <a:rPr lang="de-DE" err="1">
                <a:latin typeface="+mn-lt"/>
              </a:rPr>
              <a:t>M</a:t>
            </a:r>
            <a:r>
              <a:rPr lang="de-DE" sz="3000" err="1">
                <a:solidFill>
                  <a:srgbClr val="FFFFFF"/>
                </a:solidFill>
                <a:latin typeface="+mn-lt"/>
              </a:rPr>
              <a:t>iteinander</a:t>
            </a:r>
            <a:endParaRPr lang="de-DE" sz="3000">
              <a:solidFill>
                <a:srgbClr val="FFFFFF"/>
              </a:solidFill>
              <a:latin typeface="+mn-lt"/>
            </a:endParaRPr>
          </a:p>
          <a:p>
            <a:pPr algn="l" defTabSz="877822">
              <a:defRPr sz="6300" b="1">
                <a:solidFill>
                  <a:srgbClr val="92D050"/>
                </a:solidFill>
                <a:effectLst>
                  <a:outerShdw blurRad="38100" dist="36576" dir="2700000" rotWithShape="0">
                    <a:srgbClr val="C0C0C0"/>
                  </a:outerShdw>
                </a:effectLst>
              </a:defRPr>
            </a:pPr>
            <a:r>
              <a:rPr lang="de-DE">
                <a:latin typeface="+mn-lt"/>
              </a:rPr>
              <a:t>G</a:t>
            </a:r>
            <a:r>
              <a:rPr lang="de-DE" sz="3000">
                <a:solidFill>
                  <a:srgbClr val="FFFFFF"/>
                </a:solidFill>
                <a:latin typeface="+mn-lt"/>
              </a:rPr>
              <a:t>estalten</a:t>
            </a:r>
          </a:p>
        </p:txBody>
      </p:sp>
    </p:spTree>
  </p:cSld>
  <p:clrMapOvr>
    <a:masterClrMapping/>
  </p:clrMapOvr>
  <p:transition spd="med"/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itle 1"/>
          <p:cNvSpPr txBox="1">
            <a:spLocks noGrp="1"/>
          </p:cNvSpPr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</p:spPr>
        <p:txBody>
          <a:bodyPr/>
          <a:lstStyle/>
          <a:p>
            <a:pPr>
              <a:defRPr sz="3600"/>
            </a:pPr>
            <a:r>
              <a:rPr err="1">
                <a:latin typeface="+mn-lt"/>
              </a:rPr>
              <a:t>Worüber</a:t>
            </a:r>
            <a:r>
              <a:rPr>
                <a:latin typeface="+mn-lt"/>
              </a:rPr>
              <a:t> </a:t>
            </a:r>
            <a:r>
              <a:rPr err="1">
                <a:latin typeface="+mn-lt"/>
              </a:rPr>
              <a:t>wir</a:t>
            </a:r>
            <a:r>
              <a:rPr>
                <a:latin typeface="+mn-lt"/>
              </a:rPr>
              <a:t> </a:t>
            </a:r>
            <a:r>
              <a:rPr err="1">
                <a:solidFill>
                  <a:srgbClr val="FFFFFF"/>
                </a:solidFill>
                <a:latin typeface="+mn-lt"/>
              </a:rPr>
              <a:t>informieren</a:t>
            </a:r>
            <a:r>
              <a:rPr>
                <a:solidFill>
                  <a:srgbClr val="FFFFFF"/>
                </a:solidFill>
                <a:latin typeface="+mn-lt"/>
              </a:rPr>
              <a:t> </a:t>
            </a:r>
            <a:r>
              <a:rPr err="1">
                <a:latin typeface="+mn-lt"/>
              </a:rPr>
              <a:t>möchten</a:t>
            </a:r>
            <a:r>
              <a:rPr>
                <a:latin typeface="+mn-lt"/>
              </a:rPr>
              <a:t> …</a:t>
            </a:r>
          </a:p>
        </p:txBody>
      </p:sp>
      <p:sp>
        <p:nvSpPr>
          <p:cNvPr id="127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550440"/>
            <a:ext cx="8229600" cy="4526284"/>
          </a:xfrm>
          <a:prstGeom prst="rect">
            <a:avLst/>
          </a:prstGeom>
        </p:spPr>
        <p:txBody>
          <a:bodyPr lIns="45718" tIns="45718" rIns="45718" bIns="45718" anchor="t">
            <a:normAutofit/>
          </a:bodyPr>
          <a:lstStyle/>
          <a:p>
            <a:pPr marL="457200" indent="-457200" defTabSz="850391">
              <a:buSzTx/>
              <a:buFont typeface="Arial" panose="020B0604020202020204" pitchFamily="34" charset="0"/>
              <a:buChar char="•"/>
              <a:defRPr sz="2900"/>
            </a:pPr>
            <a:r>
              <a:rPr lang="de-DE" dirty="0">
                <a:latin typeface="+mn-lt"/>
              </a:rPr>
              <a:t>Ansprechpartner*innen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Eva Vahrenwald (AMG-FC)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Dr. Melanie Zepp (AMG-FC)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Christian Goerings (AMG-FC, IT, Mathematik-Wettbewerbe)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Matthias Weingarten (AMG-FC, IT)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Reiner Lucks (IT Hardware)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Bernd Poensgen (IT)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Gerd Fritze (Koordination Verwaltung)</a:t>
            </a:r>
          </a:p>
          <a:p>
            <a:pPr marL="457200" indent="-457200" defTabSz="850391">
              <a:buSzTx/>
              <a:buFont typeface="Courier New" panose="02070309020205020404" pitchFamily="49" charset="0"/>
              <a:buChar char="o"/>
              <a:defRPr sz="2900"/>
            </a:pPr>
            <a:r>
              <a:rPr lang="de-DE" sz="1700" dirty="0">
                <a:latin typeface="+mn-lt"/>
              </a:rPr>
              <a:t>Ludger Remus (Koordination MINT)</a:t>
            </a:r>
          </a:p>
          <a:p>
            <a:pPr marL="457200" indent="-457200" defTabSz="850391">
              <a:buSzTx/>
              <a:buFont typeface="Arial" panose="020B0604020202020204" pitchFamily="34" charset="0"/>
              <a:buChar char="•"/>
              <a:defRPr sz="2900"/>
            </a:pPr>
            <a:r>
              <a:rPr lang="de-DE" dirty="0">
                <a:latin typeface="+mn-lt"/>
              </a:rPr>
              <a:t>Ziele</a:t>
            </a:r>
          </a:p>
          <a:p>
            <a:pPr marL="457200" indent="-457200" defTabSz="850391">
              <a:buSzTx/>
              <a:buFont typeface="Arial" panose="020B0604020202020204" pitchFamily="34" charset="0"/>
              <a:buChar char="•"/>
              <a:defRPr sz="2900"/>
            </a:pPr>
            <a:r>
              <a:rPr lang="de-DE" dirty="0">
                <a:latin typeface="+mn-lt"/>
              </a:rPr>
              <a:t>Ausstattung</a:t>
            </a:r>
          </a:p>
          <a:p>
            <a:pPr marL="457200" indent="-457200" defTabSz="850391">
              <a:buSzTx/>
              <a:buFont typeface="Arial" panose="020B0604020202020204" pitchFamily="34" charset="0"/>
              <a:buChar char="•"/>
              <a:defRPr sz="2900"/>
            </a:pPr>
            <a:r>
              <a:rPr lang="de-DE" dirty="0">
                <a:latin typeface="+mn-lt"/>
              </a:rPr>
              <a:t>Inhalte</a:t>
            </a:r>
          </a:p>
          <a:p>
            <a:pPr marL="457200" indent="-457200" defTabSz="850391">
              <a:buSzTx/>
              <a:buFont typeface="Arial" panose="020B0604020202020204" pitchFamily="34" charset="0"/>
              <a:buChar char="•"/>
              <a:defRPr sz="2900"/>
            </a:pPr>
            <a:r>
              <a:rPr lang="de-DE" dirty="0">
                <a:latin typeface="+mn-lt"/>
              </a:rPr>
              <a:t>Offene Fragen</a:t>
            </a:r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656E69E9-1BA7-4372-8490-25442AEEF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97108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itle 1"/>
          <p:cNvSpPr txBox="1">
            <a:spLocks noGrp="1"/>
          </p:cNvSpPr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 sz="3600"/>
            </a:pPr>
            <a:r>
              <a:rPr lang="de-DE">
                <a:latin typeface="+mn-lt"/>
              </a:rPr>
              <a:t>Das MINT-Profil am Albertus-Magnus-Gymnasium Köln</a:t>
            </a:r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50777345-DFFA-441D-BC1A-2BB5E4A510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  <p:pic>
        <p:nvPicPr>
          <p:cNvPr id="4" name="Clara Lina Schauexperiment 302 kurz">
            <a:hlinkClick r:id="" action="ppaction://media"/>
            <a:extLst>
              <a:ext uri="{FF2B5EF4-FFF2-40B4-BE49-F238E27FC236}">
                <a16:creationId xmlns:a16="http://schemas.microsoft.com/office/drawing/2014/main" id="{597BB9DA-BCAA-4AB3-B327-17A1C7B6FB9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894" y="1680967"/>
            <a:ext cx="7234448" cy="4069377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2AFE09DD-84EF-4502-B869-F2E4FC36B286}"/>
              </a:ext>
            </a:extLst>
          </p:cNvPr>
          <p:cNvSpPr txBox="1"/>
          <p:nvPr/>
        </p:nvSpPr>
        <p:spPr>
          <a:xfrm>
            <a:off x="3500846" y="5883454"/>
            <a:ext cx="5860869" cy="5847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 sz="3200">
                <a:solidFill>
                  <a:schemeClr val="bg1"/>
                </a:solidFill>
              </a:rPr>
              <a:t>Ein Eindruck aus dem AMG-FC..</a:t>
            </a:r>
            <a:endParaRPr kumimoji="0" lang="de-DE" sz="3200" b="0" i="0" u="none" strike="noStrike" cap="none" spc="0" normalizeH="0" baseline="0">
              <a:ln>
                <a:noFill/>
              </a:ln>
              <a:solidFill>
                <a:schemeClr val="bg1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 err="1">
                <a:latin typeface="+mn-lt"/>
              </a:rPr>
              <a:t>Ziele</a:t>
            </a:r>
            <a:r>
              <a:rPr lang="de-DE" sz="3200">
                <a:latin typeface="+mn-lt"/>
              </a:rPr>
              <a:t> des AMG im Rahmen des MINT-Profils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Spaß an der Erforschung naturwissenschaftlicher Phänomene und Freude am Experimentieren erhalten oder wecken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>
                <a:latin typeface="+mn-lt"/>
              </a:rPr>
              <a:t>Kreativität, Selbstständigkeit und soziale Kompetenz fördern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Naturwissenschaftliche Denk- und Forschungsweisen vermitteln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Berufs- und Bildungschancen eröffnen.</a:t>
            </a: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pic>
        <p:nvPicPr>
          <p:cNvPr id="2" name="Grafik 3">
            <a:extLst>
              <a:ext uri="{FF2B5EF4-FFF2-40B4-BE49-F238E27FC236}">
                <a16:creationId xmlns:a16="http://schemas.microsoft.com/office/drawing/2014/main" id="{BEF9CFC7-5009-4438-ADB6-23220465F2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Worin zeigt sich das MINT-Profil?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MINT-Angebote für alle Jahrgangsstufen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Fachübergreifende Kommunikation zwischen den Naturwissenschaften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Gelebte Wettbewerbskultur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Mehrgliedriges Förderkonzept naturwissenschaftlich begabter und/oder interessierter Schülerinnen und Schüler 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Zahlreiche Ansprechpartner*innen im Kollegium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>
              <a:latin typeface="+mn-lt"/>
            </a:endParaRP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>
                <a:latin typeface="+mn-lt"/>
                <a:sym typeface="Wingdings" panose="05000000000000000000" pitchFamily="2" charset="2"/>
              </a:rPr>
              <a:t>Wir schaffen es, unsere Schülerinnen und Schüler bis zum Abitur (und darüber hinaus) für NW zu begeistern.</a:t>
            </a:r>
            <a:br>
              <a:rPr lang="de-DE">
                <a:latin typeface="+mn-lt"/>
                <a:sym typeface="Wingdings" panose="05000000000000000000" pitchFamily="2" charset="2"/>
              </a:rPr>
            </a:br>
            <a:r>
              <a:rPr lang="de-DE">
                <a:latin typeface="+mn-lt"/>
                <a:sym typeface="Wingdings" panose="05000000000000000000" pitchFamily="2" charset="2"/>
              </a:rPr>
              <a:t>Das zeigt sich darin, dass wir eines der wenigen Gymnasien in Köln sind, die regelmäßig alle der LK anbieten können.</a:t>
            </a:r>
            <a:endParaRPr lang="de-DE">
              <a:latin typeface="+mn-lt"/>
            </a:endParaRP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sp>
        <p:nvSpPr>
          <p:cNvPr id="2" name="Pfeil: nach rechts 1">
            <a:extLst>
              <a:ext uri="{FF2B5EF4-FFF2-40B4-BE49-F238E27FC236}">
                <a16:creationId xmlns:a16="http://schemas.microsoft.com/office/drawing/2014/main" id="{171CC2AC-7A29-4F57-B1A3-97B67ED57A87}"/>
              </a:ext>
            </a:extLst>
          </p:cNvPr>
          <p:cNvSpPr/>
          <p:nvPr/>
        </p:nvSpPr>
        <p:spPr>
          <a:xfrm>
            <a:off x="422787" y="4698415"/>
            <a:ext cx="491613" cy="329381"/>
          </a:xfrm>
          <a:prstGeom prst="rightArrow">
            <a:avLst>
              <a:gd name="adj1" fmla="val 55970"/>
              <a:gd name="adj2" fmla="val 50000"/>
            </a:avLst>
          </a:prstGeom>
          <a:solidFill>
            <a:srgbClr val="9999FF"/>
          </a:solidFill>
          <a:ln w="254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DCEA7AC7-1BBA-4B7F-9DCD-48E95BC03C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87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Grundvoraussetzungen für alle Schüler*innen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480771"/>
            <a:ext cx="8229600" cy="4526284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 dirty="0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b="1" dirty="0">
                <a:latin typeface="+mn-lt"/>
              </a:rPr>
              <a:t>Digital gut ausgestattet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Interaktive Touch-Panels in allen Unterrichtsräumen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Office 365-Account für alle Schüler*innen und Lehrer*innen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 dirty="0">
                <a:latin typeface="+mn-lt"/>
              </a:rPr>
              <a:t>3 PC-Räume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b="1" dirty="0">
                <a:latin typeface="+mn-lt"/>
              </a:rPr>
              <a:t>Räumlich gut ausgestattet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3 voll ausgebaute Physik-Fachräume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3 neue Chemie-Fachräume im Erweiterungsbau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4 Biologie-Fachräume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1 Schülerlabor (u.a. für AMG-FC)</a:t>
            </a: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dirty="0">
                <a:latin typeface="+mn-lt"/>
              </a:rPr>
              <a:t>Naturwissenschaftliche Sammlungen, die in Kooperation mit der Stadt Köln und dem Förderverein immer auf dem neuesten Stand gehalten werden.</a:t>
            </a: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 dirty="0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 dirty="0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dirty="0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dirty="0"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dirty="0"/>
          </a:p>
        </p:txBody>
      </p:sp>
      <p:pic>
        <p:nvPicPr>
          <p:cNvPr id="2" name="Grafik 3">
            <a:extLst>
              <a:ext uri="{FF2B5EF4-FFF2-40B4-BE49-F238E27FC236}">
                <a16:creationId xmlns:a16="http://schemas.microsoft.com/office/drawing/2014/main" id="{9436C759-5158-4A69-8F48-2A08BBAA20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3286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: abgerundete Ecken 30">
            <a:extLst>
              <a:ext uri="{FF2B5EF4-FFF2-40B4-BE49-F238E27FC236}">
                <a16:creationId xmlns:a16="http://schemas.microsoft.com/office/drawing/2014/main" id="{D4B7CB4C-69A7-4B78-82DA-596AC8845CEA}"/>
              </a:ext>
            </a:extLst>
          </p:cNvPr>
          <p:cNvSpPr/>
          <p:nvPr/>
        </p:nvSpPr>
        <p:spPr>
          <a:xfrm>
            <a:off x="255660" y="3670344"/>
            <a:ext cx="1970777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ysDash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8C2C718-5302-4F98-89B7-16EC21FD6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MINT-Konzept</a:t>
            </a:r>
          </a:p>
        </p:txBody>
      </p:sp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972AF72F-C602-4E4D-BAB6-F7D3A42C7541}"/>
              </a:ext>
            </a:extLst>
          </p:cNvPr>
          <p:cNvSpPr/>
          <p:nvPr/>
        </p:nvSpPr>
        <p:spPr>
          <a:xfrm>
            <a:off x="194186" y="1530696"/>
            <a:ext cx="5095569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MINT-Unterricht nach Lehrplan in exzellent ausgestatteten Räumen </a:t>
            </a:r>
          </a:p>
        </p:txBody>
      </p:sp>
      <p:sp>
        <p:nvSpPr>
          <p:cNvPr id="5" name="Pfeil: nach rechts 4">
            <a:extLst>
              <a:ext uri="{FF2B5EF4-FFF2-40B4-BE49-F238E27FC236}">
                <a16:creationId xmlns:a16="http://schemas.microsoft.com/office/drawing/2014/main" id="{C8F732A1-E510-4B37-B325-CD34930C6957}"/>
              </a:ext>
            </a:extLst>
          </p:cNvPr>
          <p:cNvSpPr/>
          <p:nvPr/>
        </p:nvSpPr>
        <p:spPr>
          <a:xfrm>
            <a:off x="194186" y="5943471"/>
            <a:ext cx="8171067" cy="530942"/>
          </a:xfrm>
          <a:prstGeom prst="rightArrow">
            <a:avLst>
              <a:gd name="adj1" fmla="val 20370"/>
              <a:gd name="adj2" fmla="val 72222"/>
            </a:avLst>
          </a:prstGeom>
          <a:solidFill>
            <a:srgbClr val="9999FF"/>
          </a:solidFill>
          <a:ln w="254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DB41951A-11D2-425A-89D3-C75840C65631}"/>
              </a:ext>
            </a:extLst>
          </p:cNvPr>
          <p:cNvSpPr/>
          <p:nvPr/>
        </p:nvSpPr>
        <p:spPr>
          <a:xfrm>
            <a:off x="5370866" y="1521939"/>
            <a:ext cx="2610465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Grund und Leistungskurse in allen MINT-Fächern</a:t>
            </a:r>
          </a:p>
        </p:txBody>
      </p:sp>
      <p:sp>
        <p:nvSpPr>
          <p:cNvPr id="32" name="Rechteck: abgerundete Ecken 31">
            <a:extLst>
              <a:ext uri="{FF2B5EF4-FFF2-40B4-BE49-F238E27FC236}">
                <a16:creationId xmlns:a16="http://schemas.microsoft.com/office/drawing/2014/main" id="{3AD60E0F-07D0-43C4-ABC3-9FC3C1B9C827}"/>
              </a:ext>
            </a:extLst>
          </p:cNvPr>
          <p:cNvSpPr/>
          <p:nvPr/>
        </p:nvSpPr>
        <p:spPr>
          <a:xfrm>
            <a:off x="4807213" y="3670344"/>
            <a:ext cx="1372361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ysDash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F9630451-439D-49BE-A0D9-11CC217714D2}"/>
              </a:ext>
            </a:extLst>
          </p:cNvPr>
          <p:cNvSpPr/>
          <p:nvPr/>
        </p:nvSpPr>
        <p:spPr>
          <a:xfrm>
            <a:off x="8020664" y="1683929"/>
            <a:ext cx="1123336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Unterricht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8" name="Rechteck: abgerundete Ecken 7">
            <a:extLst>
              <a:ext uri="{FF2B5EF4-FFF2-40B4-BE49-F238E27FC236}">
                <a16:creationId xmlns:a16="http://schemas.microsoft.com/office/drawing/2014/main" id="{5CDBFEAB-AB94-4775-9739-258BA3DAC649}"/>
              </a:ext>
            </a:extLst>
          </p:cNvPr>
          <p:cNvSpPr/>
          <p:nvPr/>
        </p:nvSpPr>
        <p:spPr>
          <a:xfrm>
            <a:off x="194186" y="2613682"/>
            <a:ext cx="1822795" cy="710293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7030A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Naturforscher AG Garten AG</a:t>
            </a:r>
          </a:p>
        </p:txBody>
      </p:sp>
      <p:sp>
        <p:nvSpPr>
          <p:cNvPr id="9" name="Rechteck: abgerundete Ecken 8">
            <a:extLst>
              <a:ext uri="{FF2B5EF4-FFF2-40B4-BE49-F238E27FC236}">
                <a16:creationId xmlns:a16="http://schemas.microsoft.com/office/drawing/2014/main" id="{5B1D5068-8045-43AE-8F8D-A75C2C37B10C}"/>
              </a:ext>
            </a:extLst>
          </p:cNvPr>
          <p:cNvSpPr/>
          <p:nvPr/>
        </p:nvSpPr>
        <p:spPr>
          <a:xfrm>
            <a:off x="2053909" y="3658970"/>
            <a:ext cx="327025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AMG-FC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0" name="Rechteck: abgerundete Ecken 9">
            <a:extLst>
              <a:ext uri="{FF2B5EF4-FFF2-40B4-BE49-F238E27FC236}">
                <a16:creationId xmlns:a16="http://schemas.microsoft.com/office/drawing/2014/main" id="{6D0C0558-4F52-4BD2-BB9E-CF5E9D5B3321}"/>
              </a:ext>
            </a:extLst>
          </p:cNvPr>
          <p:cNvSpPr/>
          <p:nvPr/>
        </p:nvSpPr>
        <p:spPr>
          <a:xfrm>
            <a:off x="2781960" y="4841869"/>
            <a:ext cx="2585710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B0F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First Lego League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93504FE8-D9CA-46B1-92BA-D7AAF31D33FD}"/>
              </a:ext>
            </a:extLst>
          </p:cNvPr>
          <p:cNvSpPr/>
          <p:nvPr/>
        </p:nvSpPr>
        <p:spPr>
          <a:xfrm>
            <a:off x="3648522" y="4144675"/>
            <a:ext cx="4246779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Kooperation mit der Uni Köln (</a:t>
            </a:r>
            <a:r>
              <a:rPr kumimoji="0" lang="de-DE" sz="1800" b="0" i="0" u="none" strike="noStrike" cap="none" spc="0" normalizeH="0" baseline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SchülerstudentIn</a:t>
            </a: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)</a:t>
            </a:r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BB6C476D-EFD9-479F-8DDD-6AE46D965867}"/>
              </a:ext>
            </a:extLst>
          </p:cNvPr>
          <p:cNvSpPr/>
          <p:nvPr/>
        </p:nvSpPr>
        <p:spPr>
          <a:xfrm>
            <a:off x="3571923" y="2345429"/>
            <a:ext cx="179574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lang="de-DE"/>
              <a:t>Informatik-Politik</a:t>
            </a:r>
            <a:endParaRPr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hteck: abgerundete Ecken 13">
            <a:extLst>
              <a:ext uri="{FF2B5EF4-FFF2-40B4-BE49-F238E27FC236}">
                <a16:creationId xmlns:a16="http://schemas.microsoft.com/office/drawing/2014/main" id="{B1A0B96B-D6BC-46ED-9B46-0C4084DF60E5}"/>
              </a:ext>
            </a:extLst>
          </p:cNvPr>
          <p:cNvSpPr/>
          <p:nvPr/>
        </p:nvSpPr>
        <p:spPr>
          <a:xfrm>
            <a:off x="2053909" y="2759112"/>
            <a:ext cx="1498895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7030A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Lego </a:t>
            </a:r>
            <a:r>
              <a:rPr lang="de-DE"/>
              <a:t>Roboter</a:t>
            </a:r>
            <a:endParaRPr lang="de-DE" sz="1800" b="0" i="0" u="none" strike="noStrike" cap="none" spc="0" normalizeH="0" baseline="0" err="1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997DF95A-1A48-457D-A7E5-D7208B6DA9BB}"/>
              </a:ext>
            </a:extLst>
          </p:cNvPr>
          <p:cNvSpPr/>
          <p:nvPr/>
        </p:nvSpPr>
        <p:spPr>
          <a:xfrm>
            <a:off x="8043272" y="2759973"/>
            <a:ext cx="1009293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Wahl-bereich</a:t>
            </a:r>
          </a:p>
        </p:txBody>
      </p:sp>
      <p:sp>
        <p:nvSpPr>
          <p:cNvPr id="16" name="Rechteck: abgerundete Ecken 15">
            <a:extLst>
              <a:ext uri="{FF2B5EF4-FFF2-40B4-BE49-F238E27FC236}">
                <a16:creationId xmlns:a16="http://schemas.microsoft.com/office/drawing/2014/main" id="{3DCA472D-D028-4539-9CDD-D8F58B20184A}"/>
              </a:ext>
            </a:extLst>
          </p:cNvPr>
          <p:cNvSpPr/>
          <p:nvPr/>
        </p:nvSpPr>
        <p:spPr>
          <a:xfrm>
            <a:off x="7895300" y="5026329"/>
            <a:ext cx="1179873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B0F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Wett-bewerbe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8" name="Rechteck: abgerundete Ecken 17">
            <a:extLst>
              <a:ext uri="{FF2B5EF4-FFF2-40B4-BE49-F238E27FC236}">
                <a16:creationId xmlns:a16="http://schemas.microsoft.com/office/drawing/2014/main" id="{518EB8DA-12A9-431B-A251-F002CFB78F8C}"/>
              </a:ext>
            </a:extLst>
          </p:cNvPr>
          <p:cNvSpPr/>
          <p:nvPr/>
        </p:nvSpPr>
        <p:spPr>
          <a:xfrm>
            <a:off x="8020664" y="2303341"/>
            <a:ext cx="1054511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7030A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Ganztag</a:t>
            </a:r>
          </a:p>
        </p:txBody>
      </p:sp>
      <p:sp>
        <p:nvSpPr>
          <p:cNvPr id="19" name="Rechteck: abgerundete Ecken 18">
            <a:extLst>
              <a:ext uri="{FF2B5EF4-FFF2-40B4-BE49-F238E27FC236}">
                <a16:creationId xmlns:a16="http://schemas.microsoft.com/office/drawing/2014/main" id="{EE8776FF-DAE7-4E6C-9384-6A6A6B4DFE91}"/>
              </a:ext>
            </a:extLst>
          </p:cNvPr>
          <p:cNvSpPr/>
          <p:nvPr/>
        </p:nvSpPr>
        <p:spPr>
          <a:xfrm>
            <a:off x="7895301" y="3514482"/>
            <a:ext cx="1179872" cy="1304802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Individu</a:t>
            </a: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-elle </a:t>
            </a:r>
            <a:r>
              <a:rPr kumimoji="0" lang="de-DE" sz="1800" b="0" i="0" u="none" strike="noStrike" cap="none" spc="0" normalizeH="0" baseline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Forderan</a:t>
            </a: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-gebote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7FB5BD6D-B582-4B2E-B696-5A47A5D04B2B}"/>
              </a:ext>
            </a:extLst>
          </p:cNvPr>
          <p:cNvSpPr txBox="1"/>
          <p:nvPr/>
        </p:nvSpPr>
        <p:spPr>
          <a:xfrm>
            <a:off x="493313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5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9B1B9505-63B1-4FEF-B6CD-7980FD2B3630}"/>
              </a:ext>
            </a:extLst>
          </p:cNvPr>
          <p:cNvSpPr txBox="1"/>
          <p:nvPr/>
        </p:nvSpPr>
        <p:spPr>
          <a:xfrm>
            <a:off x="1359875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>
                <a:solidFill>
                  <a:srgbClr val="9999FF"/>
                </a:solidFill>
              </a:rPr>
              <a:t>6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9999FF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C785D4AF-EB05-4EED-ABBF-0D73FB6581A0}"/>
              </a:ext>
            </a:extLst>
          </p:cNvPr>
          <p:cNvSpPr txBox="1"/>
          <p:nvPr/>
        </p:nvSpPr>
        <p:spPr>
          <a:xfrm>
            <a:off x="2226437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7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EE4026CA-59A9-4175-941C-1AAA071CAD5E}"/>
              </a:ext>
            </a:extLst>
          </p:cNvPr>
          <p:cNvSpPr txBox="1"/>
          <p:nvPr/>
        </p:nvSpPr>
        <p:spPr>
          <a:xfrm>
            <a:off x="3092999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8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907CE7E-A553-4ADE-89FF-7CDC2CF9DE37}"/>
              </a:ext>
            </a:extLst>
          </p:cNvPr>
          <p:cNvSpPr txBox="1"/>
          <p:nvPr/>
        </p:nvSpPr>
        <p:spPr>
          <a:xfrm>
            <a:off x="3959561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9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2C615B24-1851-4734-8190-9075399A3E03}"/>
              </a:ext>
            </a:extLst>
          </p:cNvPr>
          <p:cNvSpPr txBox="1"/>
          <p:nvPr/>
        </p:nvSpPr>
        <p:spPr>
          <a:xfrm>
            <a:off x="5692685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EF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DCF6982-945D-4A96-9519-8445F58EE34E}"/>
              </a:ext>
            </a:extLst>
          </p:cNvPr>
          <p:cNvSpPr txBox="1"/>
          <p:nvPr/>
        </p:nvSpPr>
        <p:spPr>
          <a:xfrm>
            <a:off x="6559247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Q1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AB6CA8B6-1552-44C1-9B62-41B9D9BD710B}"/>
              </a:ext>
            </a:extLst>
          </p:cNvPr>
          <p:cNvSpPr txBox="1"/>
          <p:nvPr/>
        </p:nvSpPr>
        <p:spPr>
          <a:xfrm>
            <a:off x="7425808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Q2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1A361C5B-5918-4F1B-A304-4FF8BC6D1AB9}"/>
              </a:ext>
            </a:extLst>
          </p:cNvPr>
          <p:cNvSpPr txBox="1"/>
          <p:nvPr/>
        </p:nvSpPr>
        <p:spPr>
          <a:xfrm>
            <a:off x="4826123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>
                <a:solidFill>
                  <a:srgbClr val="9999FF"/>
                </a:solidFill>
              </a:rPr>
              <a:t>10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9999FF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3D293A88-A34E-4E49-B125-70572F100BAA}"/>
              </a:ext>
            </a:extLst>
          </p:cNvPr>
          <p:cNvSpPr/>
          <p:nvPr/>
        </p:nvSpPr>
        <p:spPr>
          <a:xfrm>
            <a:off x="917713" y="2159635"/>
            <a:ext cx="1136196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Informatik</a:t>
            </a:r>
          </a:p>
        </p:txBody>
      </p:sp>
      <p:sp>
        <p:nvSpPr>
          <p:cNvPr id="29" name="Rechteck: abgerundete Ecken 28">
            <a:extLst>
              <a:ext uri="{FF2B5EF4-FFF2-40B4-BE49-F238E27FC236}">
                <a16:creationId xmlns:a16="http://schemas.microsoft.com/office/drawing/2014/main" id="{885C7239-93FA-4590-9614-036406907D77}"/>
              </a:ext>
            </a:extLst>
          </p:cNvPr>
          <p:cNvSpPr/>
          <p:nvPr/>
        </p:nvSpPr>
        <p:spPr>
          <a:xfrm>
            <a:off x="3571922" y="2757579"/>
            <a:ext cx="179574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lang="de-DE"/>
              <a:t>Chemie-NW</a:t>
            </a:r>
            <a:endParaRPr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Rechteck: abgerundete Ecken 29">
            <a:extLst>
              <a:ext uri="{FF2B5EF4-FFF2-40B4-BE49-F238E27FC236}">
                <a16:creationId xmlns:a16="http://schemas.microsoft.com/office/drawing/2014/main" id="{AEDACC43-FF67-4889-9ED2-22021249D6FB}"/>
              </a:ext>
            </a:extLst>
          </p:cNvPr>
          <p:cNvSpPr/>
          <p:nvPr/>
        </p:nvSpPr>
        <p:spPr>
          <a:xfrm>
            <a:off x="3571922" y="3164937"/>
            <a:ext cx="179574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lang="de-DE"/>
              <a:t>Biologie-Sport</a:t>
            </a:r>
            <a:endParaRPr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Rechteck: abgerundete Ecken 32">
            <a:extLst>
              <a:ext uri="{FF2B5EF4-FFF2-40B4-BE49-F238E27FC236}">
                <a16:creationId xmlns:a16="http://schemas.microsoft.com/office/drawing/2014/main" id="{69081B2F-09FF-4860-B307-DF4D1854D121}"/>
              </a:ext>
            </a:extLst>
          </p:cNvPr>
          <p:cNvSpPr/>
          <p:nvPr/>
        </p:nvSpPr>
        <p:spPr>
          <a:xfrm>
            <a:off x="6331974" y="2735577"/>
            <a:ext cx="1649357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lang="de-DE"/>
              <a:t>Projektkurs </a:t>
            </a:r>
            <a:r>
              <a:rPr lang="de-DE" err="1"/>
              <a:t>KuNawi</a:t>
            </a:r>
            <a:endParaRPr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Rechteck: abgerundete Ecken 34">
            <a:extLst>
              <a:ext uri="{FF2B5EF4-FFF2-40B4-BE49-F238E27FC236}">
                <a16:creationId xmlns:a16="http://schemas.microsoft.com/office/drawing/2014/main" id="{61C4E110-1BD7-439D-AB78-7745DA686F49}"/>
              </a:ext>
            </a:extLst>
          </p:cNvPr>
          <p:cNvSpPr/>
          <p:nvPr/>
        </p:nvSpPr>
        <p:spPr>
          <a:xfrm>
            <a:off x="393289" y="5685144"/>
            <a:ext cx="7502012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B0F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Olym</a:t>
            </a:r>
            <a:r>
              <a:rPr lang="de-DE"/>
              <a:t>piaden der Naturwissenschaften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6" name="Rechteck: abgerundete Ecken 35">
            <a:extLst>
              <a:ext uri="{FF2B5EF4-FFF2-40B4-BE49-F238E27FC236}">
                <a16:creationId xmlns:a16="http://schemas.microsoft.com/office/drawing/2014/main" id="{4F562F2F-6818-42DD-AA70-3D282D6CFC36}"/>
              </a:ext>
            </a:extLst>
          </p:cNvPr>
          <p:cNvSpPr/>
          <p:nvPr/>
        </p:nvSpPr>
        <p:spPr>
          <a:xfrm>
            <a:off x="388265" y="5246135"/>
            <a:ext cx="4503175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B0F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Känguru und </a:t>
            </a:r>
            <a:r>
              <a:rPr lang="de-DE" err="1"/>
              <a:t>Pangea</a:t>
            </a:r>
            <a:r>
              <a:rPr lang="de-DE"/>
              <a:t> für alle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5658426"/>
      </p:ext>
    </p:extLst>
  </p:cSld>
  <p:clrMapOvr>
    <a:masterClrMapping/>
  </p:clrMapOvr>
  <p:transition spd="med"/>
  <p:extLst>
    <p:ext uri="{6950BFC3-D8DA-4A85-94F7-54DA5524770B}">
      <p188:commentRel xmlns:p188="http://schemas.microsoft.com/office/powerpoint/2018/8/main" r:id="rId2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hteck: abgerundete Ecken 30">
            <a:extLst>
              <a:ext uri="{FF2B5EF4-FFF2-40B4-BE49-F238E27FC236}">
                <a16:creationId xmlns:a16="http://schemas.microsoft.com/office/drawing/2014/main" id="{D4B7CB4C-69A7-4B78-82DA-596AC8845CEA}"/>
              </a:ext>
            </a:extLst>
          </p:cNvPr>
          <p:cNvSpPr/>
          <p:nvPr/>
        </p:nvSpPr>
        <p:spPr>
          <a:xfrm>
            <a:off x="255660" y="3865595"/>
            <a:ext cx="1970777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ysDash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8C2C718-5302-4F98-89B7-16EC21FD6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MINT-Konzept</a:t>
            </a:r>
          </a:p>
        </p:txBody>
      </p:sp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972AF72F-C602-4E4D-BAB6-F7D3A42C7541}"/>
              </a:ext>
            </a:extLst>
          </p:cNvPr>
          <p:cNvSpPr/>
          <p:nvPr/>
        </p:nvSpPr>
        <p:spPr>
          <a:xfrm>
            <a:off x="194186" y="1530696"/>
            <a:ext cx="5095569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MINT-Unterricht nach Lehrplan in exzellent ausgestatteten Räumen </a:t>
            </a:r>
          </a:p>
        </p:txBody>
      </p:sp>
      <p:sp>
        <p:nvSpPr>
          <p:cNvPr id="5" name="Pfeil: nach rechts 4">
            <a:extLst>
              <a:ext uri="{FF2B5EF4-FFF2-40B4-BE49-F238E27FC236}">
                <a16:creationId xmlns:a16="http://schemas.microsoft.com/office/drawing/2014/main" id="{C8F732A1-E510-4B37-B325-CD34930C6957}"/>
              </a:ext>
            </a:extLst>
          </p:cNvPr>
          <p:cNvSpPr/>
          <p:nvPr/>
        </p:nvSpPr>
        <p:spPr>
          <a:xfrm>
            <a:off x="194186" y="5943471"/>
            <a:ext cx="8171067" cy="530942"/>
          </a:xfrm>
          <a:prstGeom prst="rightArrow">
            <a:avLst>
              <a:gd name="adj1" fmla="val 20370"/>
              <a:gd name="adj2" fmla="val 72222"/>
            </a:avLst>
          </a:prstGeom>
          <a:solidFill>
            <a:srgbClr val="9999FF"/>
          </a:solidFill>
          <a:ln w="254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DB41951A-11D2-425A-89D3-C75840C65631}"/>
              </a:ext>
            </a:extLst>
          </p:cNvPr>
          <p:cNvSpPr/>
          <p:nvPr/>
        </p:nvSpPr>
        <p:spPr>
          <a:xfrm>
            <a:off x="5370866" y="1521939"/>
            <a:ext cx="2610465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Grund und Leistungskurse in allen MINT-Fächern</a:t>
            </a:r>
          </a:p>
        </p:txBody>
      </p:sp>
      <p:sp>
        <p:nvSpPr>
          <p:cNvPr id="32" name="Rechteck: abgerundete Ecken 31">
            <a:extLst>
              <a:ext uri="{FF2B5EF4-FFF2-40B4-BE49-F238E27FC236}">
                <a16:creationId xmlns:a16="http://schemas.microsoft.com/office/drawing/2014/main" id="{3AD60E0F-07D0-43C4-ABC3-9FC3C1B9C827}"/>
              </a:ext>
            </a:extLst>
          </p:cNvPr>
          <p:cNvSpPr/>
          <p:nvPr/>
        </p:nvSpPr>
        <p:spPr>
          <a:xfrm>
            <a:off x="4807213" y="3865595"/>
            <a:ext cx="1372361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ysDash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F9630451-439D-49BE-A0D9-11CC217714D2}"/>
              </a:ext>
            </a:extLst>
          </p:cNvPr>
          <p:cNvSpPr/>
          <p:nvPr/>
        </p:nvSpPr>
        <p:spPr>
          <a:xfrm>
            <a:off x="8020664" y="1683929"/>
            <a:ext cx="1123336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Unterricht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8" name="Rechteck: abgerundete Ecken 7">
            <a:extLst>
              <a:ext uri="{FF2B5EF4-FFF2-40B4-BE49-F238E27FC236}">
                <a16:creationId xmlns:a16="http://schemas.microsoft.com/office/drawing/2014/main" id="{5CDBFEAB-AB94-4775-9739-258BA3DAC649}"/>
              </a:ext>
            </a:extLst>
          </p:cNvPr>
          <p:cNvSpPr/>
          <p:nvPr/>
        </p:nvSpPr>
        <p:spPr>
          <a:xfrm>
            <a:off x="194186" y="2764519"/>
            <a:ext cx="1822795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7030A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MINT AGs</a:t>
            </a:r>
          </a:p>
        </p:txBody>
      </p:sp>
      <p:sp>
        <p:nvSpPr>
          <p:cNvPr id="9" name="Rechteck: abgerundete Ecken 8">
            <a:extLst>
              <a:ext uri="{FF2B5EF4-FFF2-40B4-BE49-F238E27FC236}">
                <a16:creationId xmlns:a16="http://schemas.microsoft.com/office/drawing/2014/main" id="{5B1D5068-8045-43AE-8F8D-A75C2C37B10C}"/>
              </a:ext>
            </a:extLst>
          </p:cNvPr>
          <p:cNvSpPr/>
          <p:nvPr/>
        </p:nvSpPr>
        <p:spPr>
          <a:xfrm>
            <a:off x="2053909" y="3854221"/>
            <a:ext cx="327025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AMG-FC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1" name="Rechteck: abgerundete Ecken 10">
            <a:extLst>
              <a:ext uri="{FF2B5EF4-FFF2-40B4-BE49-F238E27FC236}">
                <a16:creationId xmlns:a16="http://schemas.microsoft.com/office/drawing/2014/main" id="{93504FE8-D9CA-46B1-92BA-D7AAF31D33FD}"/>
              </a:ext>
            </a:extLst>
          </p:cNvPr>
          <p:cNvSpPr/>
          <p:nvPr/>
        </p:nvSpPr>
        <p:spPr>
          <a:xfrm>
            <a:off x="3682935" y="4439744"/>
            <a:ext cx="424677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Schülerstudium</a:t>
            </a:r>
          </a:p>
        </p:txBody>
      </p:sp>
      <p:sp>
        <p:nvSpPr>
          <p:cNvPr id="12" name="Rechteck: abgerundete Ecken 11">
            <a:extLst>
              <a:ext uri="{FF2B5EF4-FFF2-40B4-BE49-F238E27FC236}">
                <a16:creationId xmlns:a16="http://schemas.microsoft.com/office/drawing/2014/main" id="{BB6C476D-EFD9-479F-8DDD-6AE46D965867}"/>
              </a:ext>
            </a:extLst>
          </p:cNvPr>
          <p:cNvSpPr/>
          <p:nvPr/>
        </p:nvSpPr>
        <p:spPr>
          <a:xfrm>
            <a:off x="3614745" y="2761028"/>
            <a:ext cx="1795749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</a:rPr>
              <a:t>WP II MINT Kurse</a:t>
            </a:r>
          </a:p>
        </p:txBody>
      </p:sp>
      <p:sp>
        <p:nvSpPr>
          <p:cNvPr id="14" name="Rechteck: abgerundete Ecken 13">
            <a:extLst>
              <a:ext uri="{FF2B5EF4-FFF2-40B4-BE49-F238E27FC236}">
                <a16:creationId xmlns:a16="http://schemas.microsoft.com/office/drawing/2014/main" id="{B1A0B96B-D6BC-46ED-9B46-0C4084DF60E5}"/>
              </a:ext>
            </a:extLst>
          </p:cNvPr>
          <p:cNvSpPr/>
          <p:nvPr/>
        </p:nvSpPr>
        <p:spPr>
          <a:xfrm>
            <a:off x="2053909" y="2759112"/>
            <a:ext cx="1498895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7030A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Lego </a:t>
            </a:r>
            <a:r>
              <a:rPr lang="de-DE"/>
              <a:t>Roboter</a:t>
            </a:r>
            <a:endParaRPr lang="de-DE" sz="1800" b="0" i="0" u="none" strike="noStrike" cap="none" spc="0" normalizeH="0" baseline="0" err="1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hteck: abgerundete Ecken 14">
            <a:extLst>
              <a:ext uri="{FF2B5EF4-FFF2-40B4-BE49-F238E27FC236}">
                <a16:creationId xmlns:a16="http://schemas.microsoft.com/office/drawing/2014/main" id="{997DF95A-1A48-457D-A7E5-D7208B6DA9BB}"/>
              </a:ext>
            </a:extLst>
          </p:cNvPr>
          <p:cNvSpPr/>
          <p:nvPr/>
        </p:nvSpPr>
        <p:spPr>
          <a:xfrm>
            <a:off x="8043272" y="2759973"/>
            <a:ext cx="1009293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Wahl-bereich</a:t>
            </a:r>
          </a:p>
        </p:txBody>
      </p:sp>
      <p:sp>
        <p:nvSpPr>
          <p:cNvPr id="16" name="Rechteck: abgerundete Ecken 15">
            <a:extLst>
              <a:ext uri="{FF2B5EF4-FFF2-40B4-BE49-F238E27FC236}">
                <a16:creationId xmlns:a16="http://schemas.microsoft.com/office/drawing/2014/main" id="{3DCA472D-D028-4539-9CDD-D8F58B20184A}"/>
              </a:ext>
            </a:extLst>
          </p:cNvPr>
          <p:cNvSpPr/>
          <p:nvPr/>
        </p:nvSpPr>
        <p:spPr>
          <a:xfrm>
            <a:off x="228599" y="4965370"/>
            <a:ext cx="7701115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/>
              <a:t>Wettbewerbe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8" name="Rechteck: abgerundete Ecken 17">
            <a:extLst>
              <a:ext uri="{FF2B5EF4-FFF2-40B4-BE49-F238E27FC236}">
                <a16:creationId xmlns:a16="http://schemas.microsoft.com/office/drawing/2014/main" id="{518EB8DA-12A9-431B-A251-F002CFB78F8C}"/>
              </a:ext>
            </a:extLst>
          </p:cNvPr>
          <p:cNvSpPr/>
          <p:nvPr/>
        </p:nvSpPr>
        <p:spPr>
          <a:xfrm>
            <a:off x="8020664" y="2303341"/>
            <a:ext cx="1054511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7030A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Ganztag</a:t>
            </a:r>
          </a:p>
        </p:txBody>
      </p:sp>
      <p:sp>
        <p:nvSpPr>
          <p:cNvPr id="19" name="Rechteck: abgerundete Ecken 18">
            <a:extLst>
              <a:ext uri="{FF2B5EF4-FFF2-40B4-BE49-F238E27FC236}">
                <a16:creationId xmlns:a16="http://schemas.microsoft.com/office/drawing/2014/main" id="{EE8776FF-DAE7-4E6C-9384-6A6A6B4DFE91}"/>
              </a:ext>
            </a:extLst>
          </p:cNvPr>
          <p:cNvSpPr/>
          <p:nvPr/>
        </p:nvSpPr>
        <p:spPr>
          <a:xfrm>
            <a:off x="7964128" y="4010894"/>
            <a:ext cx="1179872" cy="1304802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FFC00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Individu</a:t>
            </a: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-elle </a:t>
            </a:r>
            <a:r>
              <a:rPr kumimoji="0" lang="de-DE" sz="1800" b="0" i="0" u="none" strike="noStrike" cap="none" spc="0" normalizeH="0" baseline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Forderan</a:t>
            </a: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-gebote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7FB5BD6D-B582-4B2E-B696-5A47A5D04B2B}"/>
              </a:ext>
            </a:extLst>
          </p:cNvPr>
          <p:cNvSpPr txBox="1"/>
          <p:nvPr/>
        </p:nvSpPr>
        <p:spPr>
          <a:xfrm>
            <a:off x="493313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5</a:t>
            </a: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9B1B9505-63B1-4FEF-B6CD-7980FD2B3630}"/>
              </a:ext>
            </a:extLst>
          </p:cNvPr>
          <p:cNvSpPr txBox="1"/>
          <p:nvPr/>
        </p:nvSpPr>
        <p:spPr>
          <a:xfrm>
            <a:off x="1359875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>
                <a:solidFill>
                  <a:srgbClr val="9999FF"/>
                </a:solidFill>
              </a:rPr>
              <a:t>6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9999FF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C785D4AF-EB05-4EED-ABBF-0D73FB6581A0}"/>
              </a:ext>
            </a:extLst>
          </p:cNvPr>
          <p:cNvSpPr txBox="1"/>
          <p:nvPr/>
        </p:nvSpPr>
        <p:spPr>
          <a:xfrm>
            <a:off x="2226437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7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EE4026CA-59A9-4175-941C-1AAA071CAD5E}"/>
              </a:ext>
            </a:extLst>
          </p:cNvPr>
          <p:cNvSpPr txBox="1"/>
          <p:nvPr/>
        </p:nvSpPr>
        <p:spPr>
          <a:xfrm>
            <a:off x="3092999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8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907CE7E-A553-4ADE-89FF-7CDC2CF9DE37}"/>
              </a:ext>
            </a:extLst>
          </p:cNvPr>
          <p:cNvSpPr txBox="1"/>
          <p:nvPr/>
        </p:nvSpPr>
        <p:spPr>
          <a:xfrm>
            <a:off x="3959561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9</a:t>
            </a: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2C615B24-1851-4734-8190-9075399A3E03}"/>
              </a:ext>
            </a:extLst>
          </p:cNvPr>
          <p:cNvSpPr txBox="1"/>
          <p:nvPr/>
        </p:nvSpPr>
        <p:spPr>
          <a:xfrm>
            <a:off x="5692685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EF</a:t>
            </a: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EDCF6982-945D-4A96-9519-8445F58EE34E}"/>
              </a:ext>
            </a:extLst>
          </p:cNvPr>
          <p:cNvSpPr txBox="1"/>
          <p:nvPr/>
        </p:nvSpPr>
        <p:spPr>
          <a:xfrm>
            <a:off x="6559247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Q1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AB6CA8B6-1552-44C1-9B62-41B9D9BD710B}"/>
              </a:ext>
            </a:extLst>
          </p:cNvPr>
          <p:cNvSpPr txBox="1"/>
          <p:nvPr/>
        </p:nvSpPr>
        <p:spPr>
          <a:xfrm>
            <a:off x="7425808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9999FF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Q2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1A361C5B-5918-4F1B-A304-4FF8BC6D1AB9}"/>
              </a:ext>
            </a:extLst>
          </p:cNvPr>
          <p:cNvSpPr txBox="1"/>
          <p:nvPr/>
        </p:nvSpPr>
        <p:spPr>
          <a:xfrm>
            <a:off x="4826123" y="6339785"/>
            <a:ext cx="555523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de-DE">
                <a:solidFill>
                  <a:srgbClr val="9999FF"/>
                </a:solidFill>
              </a:rPr>
              <a:t>10</a:t>
            </a:r>
            <a:endParaRPr kumimoji="0" lang="de-DE" sz="1800" b="0" i="0" u="none" strike="noStrike" cap="none" spc="0" normalizeH="0" baseline="0">
              <a:ln>
                <a:noFill/>
              </a:ln>
              <a:solidFill>
                <a:srgbClr val="9999FF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8" name="Rechteck: abgerundete Ecken 27">
            <a:extLst>
              <a:ext uri="{FF2B5EF4-FFF2-40B4-BE49-F238E27FC236}">
                <a16:creationId xmlns:a16="http://schemas.microsoft.com/office/drawing/2014/main" id="{3D293A88-A34E-4E49-B125-70572F100BAA}"/>
              </a:ext>
            </a:extLst>
          </p:cNvPr>
          <p:cNvSpPr/>
          <p:nvPr/>
        </p:nvSpPr>
        <p:spPr>
          <a:xfrm>
            <a:off x="917713" y="2159635"/>
            <a:ext cx="1136196" cy="408618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9999FF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/>
              </a:rPr>
              <a:t>Informatik</a:t>
            </a:r>
          </a:p>
        </p:txBody>
      </p:sp>
      <p:sp>
        <p:nvSpPr>
          <p:cNvPr id="33" name="Rechteck: abgerundete Ecken 32">
            <a:extLst>
              <a:ext uri="{FF2B5EF4-FFF2-40B4-BE49-F238E27FC236}">
                <a16:creationId xmlns:a16="http://schemas.microsoft.com/office/drawing/2014/main" id="{69081B2F-09FF-4860-B307-DF4D1854D121}"/>
              </a:ext>
            </a:extLst>
          </p:cNvPr>
          <p:cNvSpPr/>
          <p:nvPr/>
        </p:nvSpPr>
        <p:spPr>
          <a:xfrm>
            <a:off x="6331974" y="2581931"/>
            <a:ext cx="1649357" cy="715085"/>
          </a:xfrm>
          <a:prstGeom prst="roundRect">
            <a:avLst/>
          </a:prstGeom>
          <a:solidFill>
            <a:srgbClr val="FFFFFF"/>
          </a:solidFill>
          <a:ln w="76200" cap="flat">
            <a:solidFill>
              <a:srgbClr val="002060"/>
            </a:solidFill>
            <a:prstDash val="solid"/>
            <a:round/>
          </a:ln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r>
              <a:rPr lang="de-DE"/>
              <a:t>Projektkurs </a:t>
            </a:r>
            <a:r>
              <a:rPr lang="de-DE" err="1"/>
              <a:t>KuNawi</a:t>
            </a:r>
            <a:endParaRPr lang="de-DE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8163942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F4AC65-192F-4960-A3F2-3B2746F53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latin typeface="+mn-lt"/>
              </a:rPr>
              <a:t>Spezielle MINT-Förderung</a:t>
            </a: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5F4A414C-B31A-4DBD-869A-304723031D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2104582"/>
              </p:ext>
            </p:extLst>
          </p:nvPr>
        </p:nvGraphicFramePr>
        <p:xfrm>
          <a:off x="191590" y="1672047"/>
          <a:ext cx="8786948" cy="49324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26122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816D84-9571-4BF9-A34A-83798B3045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26816D84-9571-4BF9-A34A-83798B3045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44384D-7340-42FA-80E4-9FC79BA265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9A44384D-7340-42FA-80E4-9FC79BA265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2E4D44-BC06-40D5-83BF-8412E7AC7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6A2E4D44-BC06-40D5-83BF-8412E7AC7D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3D37DF-97A2-4A3D-9843-8AF0728216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1C3D37DF-97A2-4A3D-9843-8AF0728216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6E357F1-6090-475E-AC31-C41C890CBE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46E357F1-6090-475E-AC31-C41C890CBE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72D6D2-4E53-4C67-B75D-63DFA28AC6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E272D6D2-4E53-4C67-B75D-63DFA28AC6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Als Beispiel für MINT-Förderung: Der AMG-FC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 lIns="45718" tIns="45718" rIns="45718" bIns="45718" anchor="t">
            <a:normAutofit/>
          </a:bodyPr>
          <a:lstStyle/>
          <a:p>
            <a:pPr marL="530225" lvl="1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defRPr sz="2300"/>
            </a:pPr>
            <a:endParaRPr lang="de-DE">
              <a:latin typeface="+mn-lt"/>
            </a:endParaRP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/>
          </a:p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/>
          </a:p>
        </p:txBody>
      </p:sp>
      <p:pic>
        <p:nvPicPr>
          <p:cNvPr id="2" name="Grafik 3">
            <a:extLst>
              <a:ext uri="{FF2B5EF4-FFF2-40B4-BE49-F238E27FC236}">
                <a16:creationId xmlns:a16="http://schemas.microsoft.com/office/drawing/2014/main" id="{130FCFB4-64F1-4691-A8B3-ACDB95053A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Der AMG-FC </a:t>
            </a:r>
            <a:r>
              <a:rPr lang="de-DE" sz="3200" i="1">
                <a:latin typeface="+mn-lt"/>
              </a:rPr>
              <a:t>Forscher Club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 lIns="45718" tIns="45718" rIns="45718" bIns="45718" anchor="t">
            <a:normAutofit/>
          </a:bodyPr>
          <a:lstStyle/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 lang="en-US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Individuelle Förderung im MINT-Bereich mit eigenem Schülerlabor</a:t>
            </a: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/>
          </a:p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498475" indent="-498475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pic>
        <p:nvPicPr>
          <p:cNvPr id="2" name="Grafik 3">
            <a:extLst>
              <a:ext uri="{FF2B5EF4-FFF2-40B4-BE49-F238E27FC236}">
                <a16:creationId xmlns:a16="http://schemas.microsoft.com/office/drawing/2014/main" id="{130FCFB4-64F1-4691-A8B3-ACDB95053A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E30D8EFE-EBE4-4607-AACF-BB51083AE8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29" r="137" b="151"/>
          <a:stretch/>
        </p:blipFill>
        <p:spPr>
          <a:xfrm>
            <a:off x="3871110" y="2731666"/>
            <a:ext cx="4062265" cy="3434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59786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Der AMG-FC </a:t>
            </a:r>
            <a:r>
              <a:rPr lang="de-DE" sz="3200" i="1">
                <a:latin typeface="+mn-lt"/>
              </a:rPr>
              <a:t>Forscher Club</a:t>
            </a:r>
            <a:endParaRPr lang="de-DE" sz="3200">
              <a:latin typeface="+mn-lt"/>
            </a:endParaRP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sz="2300">
                <a:latin typeface="+mn-lt"/>
              </a:rPr>
              <a:t>Individuelle Förderung im MINT-Bereich mit eigenem Schülerlabor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sz="2300">
                <a:latin typeface="+mn-lt"/>
              </a:rPr>
              <a:t>Raum für Experimente außerhalb des Lehrplanes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sz="2300">
                <a:latin typeface="+mn-lt"/>
              </a:rPr>
              <a:t>Raum für eigene Forschung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 sz="2300">
                <a:latin typeface="+mn-lt"/>
              </a:rPr>
              <a:t>Möglichkeit zur Teilnahme an Wettbewerben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 sz="2300">
                <a:latin typeface="+mn-lt"/>
              </a:rPr>
              <a:t>First Lego League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 sz="2300">
                <a:latin typeface="+mn-lt"/>
              </a:rPr>
              <a:t>zahlreiche weitere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 sz="2300">
                <a:latin typeface="+mn-lt"/>
              </a:rPr>
              <a:t>Durchführung von naturwissenschaftlichen Projekten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 sz="2300">
              <a:latin typeface="+mn-lt"/>
            </a:endParaRP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 sz="2300">
              <a:latin typeface="+mn-lt"/>
            </a:endParaRP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 sz="2300">
              <a:latin typeface="+mn-lt"/>
            </a:endParaRPr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FBE897-DC34-44C0-9346-6C5BB70DFD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29" r="137" b="151"/>
          <a:stretch/>
        </p:blipFill>
        <p:spPr>
          <a:xfrm>
            <a:off x="920187" y="6172518"/>
            <a:ext cx="228640" cy="193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Grafik 3">
            <a:extLst>
              <a:ext uri="{FF2B5EF4-FFF2-40B4-BE49-F238E27FC236}">
                <a16:creationId xmlns:a16="http://schemas.microsoft.com/office/drawing/2014/main" id="{130FCFB4-64F1-4691-A8B3-ACDB95053AF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  <p:pic>
        <p:nvPicPr>
          <p:cNvPr id="6" name="Grafik 5" descr="Ein Bild, das Text, Person enthält.&#10;&#10;Automatisch generierte Beschreibung">
            <a:extLst>
              <a:ext uri="{FF2B5EF4-FFF2-40B4-BE49-F238E27FC236}">
                <a16:creationId xmlns:a16="http://schemas.microsoft.com/office/drawing/2014/main" id="{2F90C608-3257-4010-A288-09D7C22FB58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6" t="13473" r="13306" b="15074"/>
          <a:stretch/>
        </p:blipFill>
        <p:spPr>
          <a:xfrm>
            <a:off x="4539343" y="3840730"/>
            <a:ext cx="3832802" cy="2141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849CC2B3-5F53-4D4B-8968-1AC756B7FDBE}"/>
              </a:ext>
            </a:extLst>
          </p:cNvPr>
          <p:cNvGrpSpPr/>
          <p:nvPr/>
        </p:nvGrpSpPr>
        <p:grpSpPr>
          <a:xfrm>
            <a:off x="4373336" y="3717499"/>
            <a:ext cx="4248150" cy="2165955"/>
            <a:chOff x="4093028" y="3723746"/>
            <a:chExt cx="4248150" cy="2165955"/>
          </a:xfrm>
        </p:grpSpPr>
        <p:pic>
          <p:nvPicPr>
            <p:cNvPr id="8" name="Picture 2" descr="Quellbild anzeigen">
              <a:extLst>
                <a:ext uri="{FF2B5EF4-FFF2-40B4-BE49-F238E27FC236}">
                  <a16:creationId xmlns:a16="http://schemas.microsoft.com/office/drawing/2014/main" id="{2EF5BBDB-FE5A-475E-B492-E9421BAECE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3572" y="4680926"/>
              <a:ext cx="881094" cy="881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Quellbild anzeigen">
              <a:extLst>
                <a:ext uri="{FF2B5EF4-FFF2-40B4-BE49-F238E27FC236}">
                  <a16:creationId xmlns:a16="http://schemas.microsoft.com/office/drawing/2014/main" id="{E9E180E5-2F6E-4F2F-80BD-253EB08340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4666" y="5204254"/>
              <a:ext cx="904796" cy="579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Quellbild anzeigen">
              <a:extLst>
                <a:ext uri="{FF2B5EF4-FFF2-40B4-BE49-F238E27FC236}">
                  <a16:creationId xmlns:a16="http://schemas.microsoft.com/office/drawing/2014/main" id="{5C70371A-7E65-47AD-9635-F936629622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5763" y="5343198"/>
              <a:ext cx="1177809" cy="546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F8D1F5FF-5B8C-465C-88B1-98C494003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690346" y="4442604"/>
              <a:ext cx="1650832" cy="564354"/>
            </a:xfrm>
            <a:prstGeom prst="rect">
              <a:avLst/>
            </a:prstGeom>
          </p:spPr>
        </p:pic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CFB2841A-1E73-4098-9310-7D220762638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294826" y="3723746"/>
              <a:ext cx="1958643" cy="411632"/>
            </a:xfrm>
            <a:prstGeom prst="rect">
              <a:avLst/>
            </a:prstGeom>
          </p:spPr>
        </p:pic>
        <p:pic>
          <p:nvPicPr>
            <p:cNvPr id="13" name="Picture 6" descr="Quellbild anzeigen">
              <a:extLst>
                <a:ext uri="{FF2B5EF4-FFF2-40B4-BE49-F238E27FC236}">
                  <a16:creationId xmlns:a16="http://schemas.microsoft.com/office/drawing/2014/main" id="{07879A0C-44D6-4A75-86DA-0C9C5E23FE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6650" y="4081046"/>
              <a:ext cx="1563696" cy="5410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Quellbild anzeigen">
              <a:extLst>
                <a:ext uri="{FF2B5EF4-FFF2-40B4-BE49-F238E27FC236}">
                  <a16:creationId xmlns:a16="http://schemas.microsoft.com/office/drawing/2014/main" id="{A8C3D8E6-740F-4AD9-9E5D-F478EF2B91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3028" y="4730707"/>
              <a:ext cx="1257981" cy="4439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352582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Als Beispiel für MINT-Förderung: Der AMG-FC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Schuleigene individuelle Förderung im MINT-Bereich mit eigenem Schülerlabor. Bietet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Raum für Experimente außerhalb des Lehrplanes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Raum für eigene Forschung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Möglichkeit zur Teilnahme an Wettbewerben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z.B. First Lego League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530175" lvl="1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>
              <a:latin typeface="+mn-lt"/>
            </a:endParaRP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52E6E7-BA8B-4DEF-A6B3-987DFB6069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29" r="137" b="151"/>
          <a:stretch/>
        </p:blipFill>
        <p:spPr>
          <a:xfrm>
            <a:off x="7514282" y="5689182"/>
            <a:ext cx="932384" cy="788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Grafik 1" descr="Ein Bild, das Text, Person enthält.&#10;&#10;Automatisch generierte Beschreibung">
            <a:extLst>
              <a:ext uri="{FF2B5EF4-FFF2-40B4-BE49-F238E27FC236}">
                <a16:creationId xmlns:a16="http://schemas.microsoft.com/office/drawing/2014/main" id="{CCE210C3-EDDA-421C-9C93-A32A8C9A60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6" t="13473" r="13306" b="15074"/>
          <a:stretch/>
        </p:blipFill>
        <p:spPr>
          <a:xfrm>
            <a:off x="4572000" y="3794431"/>
            <a:ext cx="3832802" cy="21411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2" name="Picture 8" descr="Bildergebnis für First LEGO League Logo">
            <a:extLst>
              <a:ext uri="{FF2B5EF4-FFF2-40B4-BE49-F238E27FC236}">
                <a16:creationId xmlns:a16="http://schemas.microsoft.com/office/drawing/2014/main" id="{08D781BE-5AD4-46FA-9EA4-DD4AA0439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94431"/>
            <a:ext cx="614680" cy="718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fik 3">
            <a:extLst>
              <a:ext uri="{FF2B5EF4-FFF2-40B4-BE49-F238E27FC236}">
                <a16:creationId xmlns:a16="http://schemas.microsoft.com/office/drawing/2014/main" id="{741FAE68-2368-4B90-AA63-73AC3C58E00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0027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Als Beispiel für MINT-Förderung: Der AMG-FC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Schuleigene individuelle Förderung im MINT-Bereich mit eigenem Schülerlabor. Bietet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Raum für Experimente außerhalb des Lehrplanes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Raum für eigene Forschung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Möglichkeit zur Teilnahme an Wettbewerben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z.B. First Lego League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und zahlreiche weitere: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530175" lvl="1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>
              <a:latin typeface="+mn-lt"/>
            </a:endParaRP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pic>
        <p:nvPicPr>
          <p:cNvPr id="3" name="Grafik 3">
            <a:extLst>
              <a:ext uri="{FF2B5EF4-FFF2-40B4-BE49-F238E27FC236}">
                <a16:creationId xmlns:a16="http://schemas.microsoft.com/office/drawing/2014/main" id="{D2B401F8-942B-4E58-A977-B4AAF121F6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02A54034-4A87-4151-82C4-1419176A2EC6}"/>
              </a:ext>
            </a:extLst>
          </p:cNvPr>
          <p:cNvGrpSpPr/>
          <p:nvPr/>
        </p:nvGrpSpPr>
        <p:grpSpPr>
          <a:xfrm>
            <a:off x="4093028" y="3723746"/>
            <a:ext cx="4248150" cy="2165955"/>
            <a:chOff x="4093028" y="3723746"/>
            <a:chExt cx="4248150" cy="2165955"/>
          </a:xfrm>
        </p:grpSpPr>
        <p:pic>
          <p:nvPicPr>
            <p:cNvPr id="1026" name="Picture 2" descr="Quellbild anzeigen">
              <a:extLst>
                <a:ext uri="{FF2B5EF4-FFF2-40B4-BE49-F238E27FC236}">
                  <a16:creationId xmlns:a16="http://schemas.microsoft.com/office/drawing/2014/main" id="{021324F1-FC85-4D9C-B0EC-D7D2DA8FC2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3572" y="4680926"/>
              <a:ext cx="881094" cy="881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Quellbild anzeigen">
              <a:extLst>
                <a:ext uri="{FF2B5EF4-FFF2-40B4-BE49-F238E27FC236}">
                  <a16:creationId xmlns:a16="http://schemas.microsoft.com/office/drawing/2014/main" id="{962F85C6-E153-44E0-9A3B-E04C873406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4666" y="5204254"/>
              <a:ext cx="904796" cy="579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Quellbild anzeigen">
              <a:extLst>
                <a:ext uri="{FF2B5EF4-FFF2-40B4-BE49-F238E27FC236}">
                  <a16:creationId xmlns:a16="http://schemas.microsoft.com/office/drawing/2014/main" id="{F20E6D72-BC5F-4C86-B91B-CBB8EEA828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5763" y="5343198"/>
              <a:ext cx="1177809" cy="546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Grafik 5">
              <a:extLst>
                <a:ext uri="{FF2B5EF4-FFF2-40B4-BE49-F238E27FC236}">
                  <a16:creationId xmlns:a16="http://schemas.microsoft.com/office/drawing/2014/main" id="{8BD2C83E-EE3E-4706-8CFC-7B1E4453E2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690346" y="4442604"/>
              <a:ext cx="1650832" cy="564354"/>
            </a:xfrm>
            <a:prstGeom prst="rect">
              <a:avLst/>
            </a:prstGeom>
          </p:spPr>
        </p:pic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6A2E44BD-8BFA-4997-B399-59BD446BB3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294826" y="3723746"/>
              <a:ext cx="1958643" cy="411632"/>
            </a:xfrm>
            <a:prstGeom prst="rect">
              <a:avLst/>
            </a:prstGeom>
          </p:spPr>
        </p:pic>
        <p:pic>
          <p:nvPicPr>
            <p:cNvPr id="1030" name="Picture 6" descr="Quellbild anzeigen">
              <a:extLst>
                <a:ext uri="{FF2B5EF4-FFF2-40B4-BE49-F238E27FC236}">
                  <a16:creationId xmlns:a16="http://schemas.microsoft.com/office/drawing/2014/main" id="{C3B75040-73DD-4250-84F6-51CFBED74F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26650" y="4081046"/>
              <a:ext cx="1563696" cy="5410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Quellbild anzeigen">
              <a:extLst>
                <a:ext uri="{FF2B5EF4-FFF2-40B4-BE49-F238E27FC236}">
                  <a16:creationId xmlns:a16="http://schemas.microsoft.com/office/drawing/2014/main" id="{9BEB5133-2B7B-4CBA-8580-9AE3803FF2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3028" y="4730707"/>
              <a:ext cx="1257981" cy="4439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706178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 txBox="1">
            <a:spLocks noGrp="1"/>
          </p:cNvSpPr>
          <p:nvPr>
            <p:ph type="title"/>
          </p:nvPr>
        </p:nvSpPr>
        <p:spPr>
          <a:xfrm>
            <a:off x="457200" y="618309"/>
            <a:ext cx="8164286" cy="621474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de-DE" sz="3200">
                <a:latin typeface="+mn-lt"/>
              </a:rPr>
              <a:t>Als Beispiel für MINT-Förderung: Der AMG-FC</a:t>
            </a:r>
          </a:p>
        </p:txBody>
      </p:sp>
      <p:sp>
        <p:nvSpPr>
          <p:cNvPr id="130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1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Schuleigene individuelle Förderung im MINT-Bereich mit eigenem Schülerlabor. Bietet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Raum für Experimente außerhalb des Lehrplanes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Raum für eigene Forschung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FontTx/>
              <a:buChar char="■"/>
              <a:defRPr sz="2300"/>
            </a:pPr>
            <a:r>
              <a:rPr lang="de-DE">
                <a:latin typeface="+mn-lt"/>
              </a:rPr>
              <a:t>Möglichkeit zur Teilnahme an Wettbewerben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z.B. First Lego League</a:t>
            </a:r>
          </a:p>
          <a:p>
            <a:pPr marL="1251609" lvl="2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und zahlreiche weitere</a:t>
            </a: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r>
              <a:rPr lang="de-DE">
                <a:latin typeface="+mn-lt"/>
              </a:rPr>
              <a:t>Durchführung von naturwissenschaftlichen Projekten</a:t>
            </a:r>
            <a:br>
              <a:rPr lang="de-DE">
                <a:latin typeface="+mn-lt"/>
              </a:rPr>
            </a:br>
            <a:br>
              <a:rPr lang="de-DE">
                <a:latin typeface="+mn-lt"/>
              </a:rPr>
            </a:br>
            <a:br>
              <a:rPr lang="de-DE">
                <a:latin typeface="+mn-lt"/>
              </a:rPr>
            </a:br>
            <a:br>
              <a:rPr lang="de-DE">
                <a:latin typeface="+mn-lt"/>
              </a:rPr>
            </a:br>
            <a:br>
              <a:rPr lang="de-DE">
                <a:latin typeface="+mn-lt"/>
              </a:rPr>
            </a:br>
            <a:endParaRPr lang="de-DE">
              <a:latin typeface="+mn-lt"/>
            </a:endParaRPr>
          </a:p>
          <a:p>
            <a:pPr marL="1029094" lvl="1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>
              <a:latin typeface="+mn-lt"/>
            </a:endParaRPr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 lang="de-DE"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498919" indent="-498919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Char char="■"/>
              <a:defRPr sz="2300"/>
            </a:pPr>
            <a:endParaRPr/>
          </a:p>
          <a:p>
            <a:pPr marL="0" indent="0" defTabSz="886966">
              <a:lnSpc>
                <a:spcPct val="80000"/>
              </a:lnSpc>
              <a:spcBef>
                <a:spcPts val="600"/>
              </a:spcBef>
              <a:buClr>
                <a:srgbClr val="8A8AD8"/>
              </a:buClr>
              <a:buSzPct val="65000"/>
              <a:buNone/>
              <a:defRPr sz="2300"/>
            </a:pPr>
            <a:endParaRPr/>
          </a:p>
        </p:txBody>
      </p:sp>
      <p:pic>
        <p:nvPicPr>
          <p:cNvPr id="2" name="Grafik 3">
            <a:extLst>
              <a:ext uri="{FF2B5EF4-FFF2-40B4-BE49-F238E27FC236}">
                <a16:creationId xmlns:a16="http://schemas.microsoft.com/office/drawing/2014/main" id="{2F9F4D44-AE43-40FB-81EF-59E7272AAA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D6203FFF-3AD9-4CE5-A497-21D19DA35C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229" r="137" b="151"/>
          <a:stretch/>
        </p:blipFill>
        <p:spPr>
          <a:xfrm>
            <a:off x="7514282" y="5689182"/>
            <a:ext cx="932384" cy="788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84686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41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itle 1"/>
          <p:cNvSpPr txBox="1">
            <a:spLocks noGrp="1"/>
          </p:cNvSpPr>
          <p:nvPr>
            <p:ph type="title"/>
          </p:nvPr>
        </p:nvSpPr>
        <p:spPr>
          <a:xfrm>
            <a:off x="457200" y="253536"/>
            <a:ext cx="8229600" cy="1143001"/>
          </a:xfrm>
          <a:prstGeom prst="rect">
            <a:avLst/>
          </a:prstGeom>
        </p:spPr>
        <p:txBody>
          <a:bodyPr/>
          <a:lstStyle>
            <a:lvl1pPr indent="54313" defTabSz="905255">
              <a:defRPr sz="3900">
                <a:effectLst>
                  <a:outerShdw blurRad="50800" dist="37719" dir="2700000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de-DE">
                <a:latin typeface="+mn-lt"/>
              </a:rPr>
              <a:t>Albertus-Magnus-Gymnasium Köln</a:t>
            </a:r>
          </a:p>
        </p:txBody>
      </p:sp>
      <p:sp>
        <p:nvSpPr>
          <p:cNvPr id="198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457200" y="1646234"/>
            <a:ext cx="8229600" cy="4526284"/>
          </a:xfrm>
          <a:prstGeom prst="rect">
            <a:avLst/>
          </a:prstGeom>
        </p:spPr>
        <p:txBody>
          <a:bodyPr/>
          <a:lstStyle/>
          <a:p>
            <a:pPr marL="303465" indent="-303465" defTabSz="539494">
              <a:lnSpc>
                <a:spcPct val="80000"/>
              </a:lnSpc>
              <a:spcBef>
                <a:spcPts val="400"/>
              </a:spcBef>
              <a:buSzTx/>
              <a:buNone/>
              <a:defRPr sz="1600" b="1">
                <a:solidFill>
                  <a:srgbClr val="000000"/>
                </a:solidFill>
                <a:latin typeface="+mj-lt"/>
                <a:ea typeface="+mj-ea"/>
                <a:cs typeface="+mj-cs"/>
                <a:sym typeface="Helvetica"/>
              </a:defRPr>
            </a:pPr>
            <a:endParaRPr/>
          </a:p>
          <a:p>
            <a:pPr marL="0" indent="0" algn="ctr" defTabSz="539494">
              <a:lnSpc>
                <a:spcPct val="72000"/>
              </a:lnSpc>
              <a:spcBef>
                <a:spcPts val="400"/>
              </a:spcBef>
              <a:buSzTx/>
              <a:buNone/>
              <a:defRPr sz="6000"/>
            </a:pPr>
            <a:endParaRPr/>
          </a:p>
          <a:p>
            <a:pPr marL="0" indent="0" algn="ctr" defTabSz="539494">
              <a:lnSpc>
                <a:spcPct val="72000"/>
              </a:lnSpc>
              <a:spcBef>
                <a:spcPts val="400"/>
              </a:spcBef>
              <a:buSzTx/>
              <a:buNone/>
              <a:defRPr sz="4100"/>
            </a:pPr>
            <a:r>
              <a:rPr lang="de-DE">
                <a:latin typeface="+mn-lt"/>
              </a:rPr>
              <a:t>Sind noch Fragen offen?</a:t>
            </a:r>
            <a:endParaRPr lang="de-DE" sz="800">
              <a:latin typeface="+mn-lt"/>
            </a:endParaRPr>
          </a:p>
          <a:p>
            <a:pPr marL="303465" indent="-303465" defTabSz="539494">
              <a:lnSpc>
                <a:spcPct val="72000"/>
              </a:lnSpc>
              <a:spcBef>
                <a:spcPts val="400"/>
              </a:spcBef>
              <a:buClr>
                <a:srgbClr val="8A8AD8"/>
              </a:buClr>
              <a:buSzPct val="65000"/>
              <a:buChar char="■"/>
              <a:defRPr sz="800"/>
            </a:pPr>
            <a:endParaRPr sz="800"/>
          </a:p>
          <a:p>
            <a:pPr marL="303465" indent="-303465" defTabSz="539494">
              <a:lnSpc>
                <a:spcPct val="72000"/>
              </a:lnSpc>
              <a:spcBef>
                <a:spcPts val="400"/>
              </a:spcBef>
              <a:buClr>
                <a:srgbClr val="8A8AD8"/>
              </a:buClr>
              <a:buSzPct val="65000"/>
              <a:buChar char="■"/>
              <a:defRPr sz="800"/>
            </a:pPr>
            <a:endParaRPr sz="800"/>
          </a:p>
          <a:p>
            <a:pPr marL="0" indent="0" algn="r" defTabSz="539494">
              <a:lnSpc>
                <a:spcPct val="72000"/>
              </a:lnSpc>
              <a:spcBef>
                <a:spcPts val="400"/>
              </a:spcBef>
              <a:buSzTx/>
              <a:buNone/>
              <a:defRPr sz="800"/>
            </a:pPr>
            <a:endParaRPr sz="800"/>
          </a:p>
        </p:txBody>
      </p:sp>
      <p:pic>
        <p:nvPicPr>
          <p:cNvPr id="2" name="Grafik 3">
            <a:extLst>
              <a:ext uri="{FF2B5EF4-FFF2-40B4-BE49-F238E27FC236}">
                <a16:creationId xmlns:a16="http://schemas.microsoft.com/office/drawing/2014/main" id="{484D82BB-092A-42A8-A914-E777BB5500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5" y="5883454"/>
            <a:ext cx="1076758" cy="721448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MultiChoiceTest">
  <a:themeElements>
    <a:clrScheme name="MultiChoiceTes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990000"/>
      </a:accent1>
      <a:accent2>
        <a:srgbClr val="EFAB16"/>
      </a:accent2>
      <a:accent3>
        <a:srgbClr val="78AC35"/>
      </a:accent3>
      <a:accent4>
        <a:srgbClr val="35ACA2"/>
      </a:accent4>
      <a:accent5>
        <a:srgbClr val="4083CF"/>
      </a:accent5>
      <a:accent6>
        <a:srgbClr val="0D335E"/>
      </a:accent6>
      <a:hlink>
        <a:srgbClr val="0000FF"/>
      </a:hlink>
      <a:folHlink>
        <a:srgbClr val="FF00FF"/>
      </a:folHlink>
    </a:clrScheme>
    <a:fontScheme name="MultiChoiceTest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MultiChoiceTe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MultiChoiceTest">
  <a:themeElements>
    <a:clrScheme name="MultiChoiceTes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990000"/>
      </a:accent1>
      <a:accent2>
        <a:srgbClr val="EFAB16"/>
      </a:accent2>
      <a:accent3>
        <a:srgbClr val="78AC35"/>
      </a:accent3>
      <a:accent4>
        <a:srgbClr val="35ACA2"/>
      </a:accent4>
      <a:accent5>
        <a:srgbClr val="4083CF"/>
      </a:accent5>
      <a:accent6>
        <a:srgbClr val="0D335E"/>
      </a:accent6>
      <a:hlink>
        <a:srgbClr val="0000FF"/>
      </a:hlink>
      <a:folHlink>
        <a:srgbClr val="FF00FF"/>
      </a:folHlink>
    </a:clrScheme>
    <a:fontScheme name="MultiChoiceTest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MultiChoiceTe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50800" dist="38100" dir="5400000" rotWithShape="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691</Words>
  <Application>Microsoft Office PowerPoint</Application>
  <PresentationFormat>Bildschirmpräsentation (4:3)</PresentationFormat>
  <Paragraphs>197</Paragraphs>
  <Slides>16</Slides>
  <Notes>1</Notes>
  <HiddenSlides>5</HiddenSlides>
  <MMClips>1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2" baseType="lpstr">
      <vt:lpstr>Arial</vt:lpstr>
      <vt:lpstr>Calibri</vt:lpstr>
      <vt:lpstr>Constantia</vt:lpstr>
      <vt:lpstr>Courier New</vt:lpstr>
      <vt:lpstr>Helvetica</vt:lpstr>
      <vt:lpstr>MultiChoiceTest</vt:lpstr>
      <vt:lpstr>Das MINT-Profil am Albertus-Magnus-Gymnasium Köln</vt:lpstr>
      <vt:lpstr>Worüber wir informieren möchten …</vt:lpstr>
      <vt:lpstr>Das MINT-Profil am Albertus-Magnus-Gymnasium Köln</vt:lpstr>
      <vt:lpstr>Ziele des AMG im Rahmen des MINT-Profils</vt:lpstr>
      <vt:lpstr>Worin zeigt sich das MINT-Profil?</vt:lpstr>
      <vt:lpstr>Grundvoraussetzungen für alle Schüler*innen</vt:lpstr>
      <vt:lpstr>MINT-Konzept</vt:lpstr>
      <vt:lpstr>MINT-Konzept</vt:lpstr>
      <vt:lpstr>Spezielle MINT-Förderung</vt:lpstr>
      <vt:lpstr>Als Beispiel für MINT-Förderung: Der AMG-FC</vt:lpstr>
      <vt:lpstr>Der AMG-FC Forscher Club</vt:lpstr>
      <vt:lpstr>Der AMG-FC Forscher Club</vt:lpstr>
      <vt:lpstr>Als Beispiel für MINT-Förderung: Der AMG-FC</vt:lpstr>
      <vt:lpstr>Als Beispiel für MINT-Förderung: Der AMG-FC</vt:lpstr>
      <vt:lpstr>Als Beispiel für MINT-Förderung: Der AMG-FC</vt:lpstr>
      <vt:lpstr>Albertus-Magnus-Gymnasium Köln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Albertus-Magnus-Gymnasium Köln</dc:title>
  <cp:lastModifiedBy>Leif Michelchen</cp:lastModifiedBy>
  <cp:revision>2</cp:revision>
  <dcterms:modified xsi:type="dcterms:W3CDTF">2021-11-29T11:10:24Z</dcterms:modified>
</cp:coreProperties>
</file>